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52" r:id="rId4"/>
  </p:sldMasterIdLst>
  <p:notesMasterIdLst>
    <p:notesMasterId r:id="rId13"/>
  </p:notesMasterIdLst>
  <p:handoutMasterIdLst>
    <p:handoutMasterId r:id="rId14"/>
  </p:handoutMasterIdLst>
  <p:sldIdLst>
    <p:sldId id="378" r:id="rId5"/>
    <p:sldId id="390" r:id="rId6"/>
    <p:sldId id="445" r:id="rId7"/>
    <p:sldId id="411" r:id="rId8"/>
    <p:sldId id="447" r:id="rId9"/>
    <p:sldId id="446" r:id="rId10"/>
    <p:sldId id="432" r:id="rId11"/>
    <p:sldId id="448" r:id="rId12"/>
  </p:sldIdLst>
  <p:sldSz cx="9144000" cy="6858000" type="screen4x3"/>
  <p:notesSz cx="6797675" cy="992822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0A5"/>
    <a:srgbClr val="0093D0"/>
    <a:srgbClr val="0099CC"/>
    <a:srgbClr val="FF6600"/>
    <a:srgbClr val="663300"/>
    <a:srgbClr val="FF9900"/>
    <a:srgbClr val="99CCFF"/>
    <a:srgbClr val="FFCC00"/>
    <a:srgbClr val="B3CCFF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456" autoAdjust="0"/>
    <p:restoredTop sz="91541" autoAdjust="0"/>
  </p:normalViewPr>
  <p:slideViewPr>
    <p:cSldViewPr>
      <p:cViewPr varScale="1">
        <p:scale>
          <a:sx n="114" d="100"/>
          <a:sy n="114" d="100"/>
        </p:scale>
        <p:origin x="1650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25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-2574" y="-96"/>
      </p:cViewPr>
      <p:guideLst>
        <p:guide orient="horz" pos="3128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4DDBC50-7E95-42EA-AF78-41493C67B6AD}" type="doc">
      <dgm:prSet loTypeId="urn:microsoft.com/office/officeart/2005/8/layout/vList2" loCatId="list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D67DF3FF-F79C-4375-9FEB-C8FEE5DD48C1}">
      <dgm:prSet phldrT="[Tekst]" custT="1"/>
      <dgm:spPr>
        <a:solidFill>
          <a:srgbClr val="0050A5"/>
        </a:solidFill>
      </dgm:spPr>
      <dgm:t>
        <a:bodyPr/>
        <a:lstStyle/>
        <a:p>
          <a:r>
            <a:rPr lang="hr-HR" sz="2800" dirty="0"/>
            <a:t>MISIJA</a:t>
          </a:r>
        </a:p>
      </dgm:t>
    </dgm:pt>
    <dgm:pt modelId="{6520D683-92F8-4163-937A-7AB8EB542CFA}" type="parTrans" cxnId="{B7BC3B80-11FD-44EE-B66F-EBB69B8C60F6}">
      <dgm:prSet/>
      <dgm:spPr/>
      <dgm:t>
        <a:bodyPr/>
        <a:lstStyle/>
        <a:p>
          <a:endParaRPr lang="hr-HR"/>
        </a:p>
      </dgm:t>
    </dgm:pt>
    <dgm:pt modelId="{6F8411B9-4C6E-4A5B-B714-1A3EC536BADB}" type="sibTrans" cxnId="{B7BC3B80-11FD-44EE-B66F-EBB69B8C60F6}">
      <dgm:prSet/>
      <dgm:spPr/>
      <dgm:t>
        <a:bodyPr/>
        <a:lstStyle/>
        <a:p>
          <a:endParaRPr lang="hr-HR"/>
        </a:p>
      </dgm:t>
    </dgm:pt>
    <dgm:pt modelId="{D14E091A-59E3-4F04-A59E-C94331986190}">
      <dgm:prSet phldrT="[Tekst]" custT="1"/>
      <dgm:spPr/>
      <dgm:t>
        <a:bodyPr/>
        <a:lstStyle/>
        <a:p>
          <a:pPr algn="just"/>
          <a:r>
            <a:rPr lang="hr-HR" sz="1400" dirty="0"/>
            <a:t>Prijevoz putnika pružanjem kvalitetne i pouzdane te ekonomski i ekološki prihvatljive usluge u gradsko-prigradskom, lokalnom, regionalnom i međunarodnom daljinskom prijevozu.</a:t>
          </a:r>
        </a:p>
      </dgm:t>
    </dgm:pt>
    <dgm:pt modelId="{F66E4618-2213-4765-834D-167CB0D25250}" type="parTrans" cxnId="{EF9EC48E-6B94-4430-B15E-6D7EE11F6C98}">
      <dgm:prSet/>
      <dgm:spPr/>
      <dgm:t>
        <a:bodyPr/>
        <a:lstStyle/>
        <a:p>
          <a:endParaRPr lang="hr-HR"/>
        </a:p>
      </dgm:t>
    </dgm:pt>
    <dgm:pt modelId="{3490A0A1-5AA3-492A-B2A9-2E71C6C68161}" type="sibTrans" cxnId="{EF9EC48E-6B94-4430-B15E-6D7EE11F6C98}">
      <dgm:prSet/>
      <dgm:spPr/>
      <dgm:t>
        <a:bodyPr/>
        <a:lstStyle/>
        <a:p>
          <a:endParaRPr lang="hr-HR"/>
        </a:p>
      </dgm:t>
    </dgm:pt>
    <dgm:pt modelId="{1E84901E-F081-41B7-9984-033AAD7DB1A4}">
      <dgm:prSet phldrT="[Tekst]" custT="1"/>
      <dgm:spPr>
        <a:solidFill>
          <a:srgbClr val="0050A5"/>
        </a:solidFill>
      </dgm:spPr>
      <dgm:t>
        <a:bodyPr/>
        <a:lstStyle/>
        <a:p>
          <a:r>
            <a:rPr lang="hr-HR" sz="2800" dirty="0"/>
            <a:t>CILJEVI</a:t>
          </a:r>
        </a:p>
      </dgm:t>
    </dgm:pt>
    <dgm:pt modelId="{4AC1B88F-2EAD-4118-B9F9-EE59A422ECE3}" type="parTrans" cxnId="{340AA665-2769-483B-9AB7-4B243118A2A0}">
      <dgm:prSet/>
      <dgm:spPr/>
      <dgm:t>
        <a:bodyPr/>
        <a:lstStyle/>
        <a:p>
          <a:endParaRPr lang="hr-HR"/>
        </a:p>
      </dgm:t>
    </dgm:pt>
    <dgm:pt modelId="{95551F32-A71E-4F09-B787-13675349DA15}" type="sibTrans" cxnId="{340AA665-2769-483B-9AB7-4B243118A2A0}">
      <dgm:prSet/>
      <dgm:spPr/>
      <dgm:t>
        <a:bodyPr/>
        <a:lstStyle/>
        <a:p>
          <a:endParaRPr lang="hr-HR"/>
        </a:p>
      </dgm:t>
    </dgm:pt>
    <dgm:pt modelId="{D4EC0DD7-2DA5-486E-9DEC-964A4ECCFF2E}">
      <dgm:prSet phldrT="[Tekst]" custT="1"/>
      <dgm:spPr/>
      <dgm:t>
        <a:bodyPr/>
        <a:lstStyle/>
        <a:p>
          <a:r>
            <a:rPr lang="hr-HR" sz="1400" dirty="0"/>
            <a:t>povećanjem broja prevezenih putnika prosječnom stopom godišnje 6,9%</a:t>
          </a:r>
        </a:p>
      </dgm:t>
    </dgm:pt>
    <dgm:pt modelId="{E8EF1695-6D00-456F-A677-09DDD9DBE8CC}" type="parTrans" cxnId="{BBFC8D63-9F43-4C4D-AC23-8F9065ACE51E}">
      <dgm:prSet/>
      <dgm:spPr/>
      <dgm:t>
        <a:bodyPr/>
        <a:lstStyle/>
        <a:p>
          <a:endParaRPr lang="hr-HR"/>
        </a:p>
      </dgm:t>
    </dgm:pt>
    <dgm:pt modelId="{48602CFC-3F07-457C-BCBC-73981033E04D}" type="sibTrans" cxnId="{BBFC8D63-9F43-4C4D-AC23-8F9065ACE51E}">
      <dgm:prSet/>
      <dgm:spPr/>
      <dgm:t>
        <a:bodyPr/>
        <a:lstStyle/>
        <a:p>
          <a:endParaRPr lang="hr-HR"/>
        </a:p>
      </dgm:t>
    </dgm:pt>
    <dgm:pt modelId="{AB292F6E-4B49-4D05-8B4E-3BAEB4105468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hr-HR" sz="1400" dirty="0"/>
            <a:t>povećanjem vlastitih prihoda od prijevoza putnika prosječnom stopom godišnje 7,2%</a:t>
          </a:r>
        </a:p>
      </dgm:t>
    </dgm:pt>
    <dgm:pt modelId="{9EBAF9E9-45E0-4E15-93D4-7584773AE4BA}" type="parTrans" cxnId="{FBD6BB11-7CAD-4BE0-811B-C70FFC87A629}">
      <dgm:prSet/>
      <dgm:spPr/>
      <dgm:t>
        <a:bodyPr/>
        <a:lstStyle/>
        <a:p>
          <a:endParaRPr lang="hr-HR"/>
        </a:p>
      </dgm:t>
    </dgm:pt>
    <dgm:pt modelId="{D390BE56-39D4-4928-B9A0-B17B3AAEE3EB}" type="sibTrans" cxnId="{FBD6BB11-7CAD-4BE0-811B-C70FFC87A629}">
      <dgm:prSet/>
      <dgm:spPr/>
      <dgm:t>
        <a:bodyPr/>
        <a:lstStyle/>
        <a:p>
          <a:endParaRPr lang="hr-HR"/>
        </a:p>
      </dgm:t>
    </dgm:pt>
    <dgm:pt modelId="{1E343F3A-6283-44BA-A47D-97FD6878D93C}" type="pres">
      <dgm:prSet presAssocID="{64DDBC50-7E95-42EA-AF78-41493C67B6AD}" presName="linear" presStyleCnt="0">
        <dgm:presLayoutVars>
          <dgm:animLvl val="lvl"/>
          <dgm:resizeHandles val="exact"/>
        </dgm:presLayoutVars>
      </dgm:prSet>
      <dgm:spPr/>
    </dgm:pt>
    <dgm:pt modelId="{6215EE65-FEF7-4908-A78D-956DBC5CD4A1}" type="pres">
      <dgm:prSet presAssocID="{D67DF3FF-F79C-4375-9FEB-C8FEE5DD48C1}" presName="parentText" presStyleLbl="node1" presStyleIdx="0" presStyleCnt="2" custScaleY="45227" custLinFactNeighborX="-4518" custLinFactNeighborY="-534">
        <dgm:presLayoutVars>
          <dgm:chMax val="0"/>
          <dgm:bulletEnabled val="1"/>
        </dgm:presLayoutVars>
      </dgm:prSet>
      <dgm:spPr/>
    </dgm:pt>
    <dgm:pt modelId="{A9712F52-A252-4402-BF79-32FDB0DBFC37}" type="pres">
      <dgm:prSet presAssocID="{D67DF3FF-F79C-4375-9FEB-C8FEE5DD48C1}" presName="childText" presStyleLbl="revTx" presStyleIdx="0" presStyleCnt="2" custScaleY="143097">
        <dgm:presLayoutVars>
          <dgm:bulletEnabled val="1"/>
        </dgm:presLayoutVars>
      </dgm:prSet>
      <dgm:spPr/>
    </dgm:pt>
    <dgm:pt modelId="{66A6E1DD-E442-4658-9D0C-BECD7919A383}" type="pres">
      <dgm:prSet presAssocID="{1E84901E-F081-41B7-9984-033AAD7DB1A4}" presName="parentText" presStyleLbl="node1" presStyleIdx="1" presStyleCnt="2" custScaleY="47882" custLinFactNeighborX="-397" custLinFactNeighborY="932">
        <dgm:presLayoutVars>
          <dgm:chMax val="0"/>
          <dgm:bulletEnabled val="1"/>
        </dgm:presLayoutVars>
      </dgm:prSet>
      <dgm:spPr/>
    </dgm:pt>
    <dgm:pt modelId="{5A68BAB2-B4A2-47FB-B79A-BAC09164BC93}" type="pres">
      <dgm:prSet presAssocID="{1E84901E-F081-41B7-9984-033AAD7DB1A4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FBD6BB11-7CAD-4BE0-811B-C70FFC87A629}" srcId="{1E84901E-F081-41B7-9984-033AAD7DB1A4}" destId="{AB292F6E-4B49-4D05-8B4E-3BAEB4105468}" srcOrd="1" destOrd="0" parTransId="{9EBAF9E9-45E0-4E15-93D4-7584773AE4BA}" sibTransId="{D390BE56-39D4-4928-B9A0-B17B3AAEE3EB}"/>
    <dgm:cxn modelId="{BBFC8D63-9F43-4C4D-AC23-8F9065ACE51E}" srcId="{1E84901E-F081-41B7-9984-033AAD7DB1A4}" destId="{D4EC0DD7-2DA5-486E-9DEC-964A4ECCFF2E}" srcOrd="0" destOrd="0" parTransId="{E8EF1695-6D00-456F-A677-09DDD9DBE8CC}" sibTransId="{48602CFC-3F07-457C-BCBC-73981033E04D}"/>
    <dgm:cxn modelId="{340AA665-2769-483B-9AB7-4B243118A2A0}" srcId="{64DDBC50-7E95-42EA-AF78-41493C67B6AD}" destId="{1E84901E-F081-41B7-9984-033AAD7DB1A4}" srcOrd="1" destOrd="0" parTransId="{4AC1B88F-2EAD-4118-B9F9-EE59A422ECE3}" sibTransId="{95551F32-A71E-4F09-B787-13675349DA15}"/>
    <dgm:cxn modelId="{672EC16A-3A4E-4309-AE70-01144CD58FD7}" type="presOf" srcId="{64DDBC50-7E95-42EA-AF78-41493C67B6AD}" destId="{1E343F3A-6283-44BA-A47D-97FD6878D93C}" srcOrd="0" destOrd="0" presId="urn:microsoft.com/office/officeart/2005/8/layout/vList2"/>
    <dgm:cxn modelId="{4A8FD771-39D8-4AE7-9895-07C57EA65C37}" type="presOf" srcId="{1E84901E-F081-41B7-9984-033AAD7DB1A4}" destId="{66A6E1DD-E442-4658-9D0C-BECD7919A383}" srcOrd="0" destOrd="0" presId="urn:microsoft.com/office/officeart/2005/8/layout/vList2"/>
    <dgm:cxn modelId="{50D1047D-AA3E-4A89-8D9A-0C2D318926FB}" type="presOf" srcId="{D14E091A-59E3-4F04-A59E-C94331986190}" destId="{A9712F52-A252-4402-BF79-32FDB0DBFC37}" srcOrd="0" destOrd="0" presId="urn:microsoft.com/office/officeart/2005/8/layout/vList2"/>
    <dgm:cxn modelId="{B7BC3B80-11FD-44EE-B66F-EBB69B8C60F6}" srcId="{64DDBC50-7E95-42EA-AF78-41493C67B6AD}" destId="{D67DF3FF-F79C-4375-9FEB-C8FEE5DD48C1}" srcOrd="0" destOrd="0" parTransId="{6520D683-92F8-4163-937A-7AB8EB542CFA}" sibTransId="{6F8411B9-4C6E-4A5B-B714-1A3EC536BADB}"/>
    <dgm:cxn modelId="{EF9EC48E-6B94-4430-B15E-6D7EE11F6C98}" srcId="{D67DF3FF-F79C-4375-9FEB-C8FEE5DD48C1}" destId="{D14E091A-59E3-4F04-A59E-C94331986190}" srcOrd="0" destOrd="0" parTransId="{F66E4618-2213-4765-834D-167CB0D25250}" sibTransId="{3490A0A1-5AA3-492A-B2A9-2E71C6C68161}"/>
    <dgm:cxn modelId="{0CAE1ABD-67FC-42F9-949C-22352F177CD4}" type="presOf" srcId="{D67DF3FF-F79C-4375-9FEB-C8FEE5DD48C1}" destId="{6215EE65-FEF7-4908-A78D-956DBC5CD4A1}" srcOrd="0" destOrd="0" presId="urn:microsoft.com/office/officeart/2005/8/layout/vList2"/>
    <dgm:cxn modelId="{E4E727C6-D16E-4E4B-A2D4-30E622920F70}" type="presOf" srcId="{D4EC0DD7-2DA5-486E-9DEC-964A4ECCFF2E}" destId="{5A68BAB2-B4A2-47FB-B79A-BAC09164BC93}" srcOrd="0" destOrd="0" presId="urn:microsoft.com/office/officeart/2005/8/layout/vList2"/>
    <dgm:cxn modelId="{3DBB2CE9-741D-49DC-8974-261BEC17C26D}" type="presOf" srcId="{AB292F6E-4B49-4D05-8B4E-3BAEB4105468}" destId="{5A68BAB2-B4A2-47FB-B79A-BAC09164BC93}" srcOrd="0" destOrd="1" presId="urn:microsoft.com/office/officeart/2005/8/layout/vList2"/>
    <dgm:cxn modelId="{59BA1FE0-92FA-4691-BB88-65C356CFB840}" type="presParOf" srcId="{1E343F3A-6283-44BA-A47D-97FD6878D93C}" destId="{6215EE65-FEF7-4908-A78D-956DBC5CD4A1}" srcOrd="0" destOrd="0" presId="urn:microsoft.com/office/officeart/2005/8/layout/vList2"/>
    <dgm:cxn modelId="{BA2FC869-40E9-4144-9870-7753CC590DBD}" type="presParOf" srcId="{1E343F3A-6283-44BA-A47D-97FD6878D93C}" destId="{A9712F52-A252-4402-BF79-32FDB0DBFC37}" srcOrd="1" destOrd="0" presId="urn:microsoft.com/office/officeart/2005/8/layout/vList2"/>
    <dgm:cxn modelId="{A33216A7-A0BA-4D0B-963C-4E7D21035B72}" type="presParOf" srcId="{1E343F3A-6283-44BA-A47D-97FD6878D93C}" destId="{66A6E1DD-E442-4658-9D0C-BECD7919A383}" srcOrd="2" destOrd="0" presId="urn:microsoft.com/office/officeart/2005/8/layout/vList2"/>
    <dgm:cxn modelId="{37D590A8-E528-4488-936B-95EC23F913BD}" type="presParOf" srcId="{1E343F3A-6283-44BA-A47D-97FD6878D93C}" destId="{5A68BAB2-B4A2-47FB-B79A-BAC09164BC93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15EE65-FEF7-4908-A78D-956DBC5CD4A1}">
      <dsp:nvSpPr>
        <dsp:cNvPr id="0" name=""/>
        <dsp:cNvSpPr/>
      </dsp:nvSpPr>
      <dsp:spPr>
        <a:xfrm>
          <a:off x="0" y="0"/>
          <a:ext cx="7334938" cy="474123"/>
        </a:xfrm>
        <a:prstGeom prst="roundRect">
          <a:avLst/>
        </a:prstGeom>
        <a:solidFill>
          <a:srgbClr val="0050A5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800" kern="1200" dirty="0"/>
            <a:t>MISIJA</a:t>
          </a:r>
        </a:p>
      </dsp:txBody>
      <dsp:txXfrm>
        <a:off x="23145" y="23145"/>
        <a:ext cx="7288648" cy="427833"/>
      </dsp:txXfrm>
    </dsp:sp>
    <dsp:sp modelId="{A9712F52-A252-4402-BF79-32FDB0DBFC37}">
      <dsp:nvSpPr>
        <dsp:cNvPr id="0" name=""/>
        <dsp:cNvSpPr/>
      </dsp:nvSpPr>
      <dsp:spPr>
        <a:xfrm>
          <a:off x="0" y="479071"/>
          <a:ext cx="7334938" cy="13270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2884" tIns="17780" rIns="99568" bIns="17780" numCol="1" spcCol="1270" anchor="t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hr-HR" sz="1400" kern="1200" dirty="0"/>
            <a:t>Prijevoz putnika pružanjem kvalitetne i pouzdane te ekonomski i ekološki prihvatljive usluge u gradsko-prigradskom, lokalnom, regionalnom i međunarodnom daljinskom prijevozu.</a:t>
          </a:r>
        </a:p>
      </dsp:txBody>
      <dsp:txXfrm>
        <a:off x="0" y="479071"/>
        <a:ext cx="7334938" cy="1327024"/>
      </dsp:txXfrm>
    </dsp:sp>
    <dsp:sp modelId="{66A6E1DD-E442-4658-9D0C-BECD7919A383}">
      <dsp:nvSpPr>
        <dsp:cNvPr id="0" name=""/>
        <dsp:cNvSpPr/>
      </dsp:nvSpPr>
      <dsp:spPr>
        <a:xfrm>
          <a:off x="0" y="1814738"/>
          <a:ext cx="7334938" cy="501956"/>
        </a:xfrm>
        <a:prstGeom prst="roundRect">
          <a:avLst/>
        </a:prstGeom>
        <a:solidFill>
          <a:srgbClr val="0050A5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800" kern="1200" dirty="0"/>
            <a:t>CILJEVI</a:t>
          </a:r>
        </a:p>
      </dsp:txBody>
      <dsp:txXfrm>
        <a:off x="24503" y="1839241"/>
        <a:ext cx="7285932" cy="452950"/>
      </dsp:txXfrm>
    </dsp:sp>
    <dsp:sp modelId="{5A68BAB2-B4A2-47FB-B79A-BAC09164BC93}">
      <dsp:nvSpPr>
        <dsp:cNvPr id="0" name=""/>
        <dsp:cNvSpPr/>
      </dsp:nvSpPr>
      <dsp:spPr>
        <a:xfrm>
          <a:off x="0" y="2308052"/>
          <a:ext cx="7334938" cy="9273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2884" tIns="17780" rIns="99568" bIns="1778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hr-HR" sz="1400" kern="1200" dirty="0"/>
            <a:t>povećanjem broja prevezenih putnika prosječnom stopom godišnje 6,9%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Char char="•"/>
          </a:pPr>
          <a:r>
            <a:rPr lang="hr-HR" sz="1400" kern="1200" dirty="0"/>
            <a:t>povećanjem vlastitih prihoda od prijevoza putnika prosječnom stopom godišnje 7,2%</a:t>
          </a:r>
        </a:p>
      </dsp:txBody>
      <dsp:txXfrm>
        <a:off x="0" y="2308052"/>
        <a:ext cx="7334938" cy="9273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4" y="2"/>
            <a:ext cx="2945659" cy="49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31" tIns="45315" rIns="90631" bIns="45315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447" y="2"/>
            <a:ext cx="2945659" cy="49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31" tIns="45315" rIns="90631" bIns="4531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BF613D9C-4C82-4206-915D-58CD06A9C60E}" type="datetime1">
              <a:rPr lang="en-US" smtClean="0"/>
              <a:t>12/22/2020</a:t>
            </a:fld>
            <a:endParaRPr lang="en-US"/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4" y="9430628"/>
            <a:ext cx="2945659" cy="496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31" tIns="45315" rIns="90631" bIns="45315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447" y="9430628"/>
            <a:ext cx="2945659" cy="496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31" tIns="45315" rIns="90631" bIns="45315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9870A903-B242-CC4A-B423-1B463C07BCD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521111"/>
      </p:ext>
    </p:extLst>
  </p:cSld>
  <p:clrMap bg1="lt1" tx1="dk1" bg2="lt2" tx2="dk2" accent1="accent1" accent2="accent2" accent3="accent3" accent4="accent4" accent5="accent5" accent6="accent6" hlink="hlink" folHlink="folHlink"/>
  <p:hf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4" y="2"/>
            <a:ext cx="2945659" cy="49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31" tIns="45315" rIns="90631" bIns="45315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7" y="2"/>
            <a:ext cx="2945659" cy="49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31" tIns="45315" rIns="90631" bIns="4531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EBEBF654-0EAC-4F11-B90E-5462DCD0E92C}" type="datetime1">
              <a:rPr lang="en-US" smtClean="0"/>
              <a:t>12/22/2020</a:t>
            </a:fld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4538"/>
            <a:ext cx="4960937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4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1346" y="4716107"/>
            <a:ext cx="5434993" cy="4467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31" tIns="45315" rIns="90631" bIns="453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Kliknite da biste uredili stilove teksta matrice</a:t>
            </a:r>
          </a:p>
          <a:p>
            <a:pPr lvl="1"/>
            <a:r>
              <a:rPr lang="en-US"/>
              <a:t>Druga razina</a:t>
            </a:r>
          </a:p>
          <a:p>
            <a:pPr lvl="2"/>
            <a:r>
              <a:rPr lang="en-US"/>
              <a:t>Treća razina</a:t>
            </a:r>
          </a:p>
          <a:p>
            <a:pPr lvl="3"/>
            <a:r>
              <a:rPr lang="en-US"/>
              <a:t>Četvrta razina</a:t>
            </a:r>
          </a:p>
          <a:p>
            <a:pPr lvl="4"/>
            <a:r>
              <a:rPr lang="en-US"/>
              <a:t>Peta razina</a:t>
            </a: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4" y="9430628"/>
            <a:ext cx="2945659" cy="496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31" tIns="45315" rIns="90631" bIns="45315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7" y="9430628"/>
            <a:ext cx="2945659" cy="496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31" tIns="45315" rIns="90631" bIns="45315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CCB4696C-8714-C24C-9EFB-83AAE618513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176557"/>
      </p:ext>
    </p:extLst>
  </p:cSld>
  <p:clrMap bg1="lt1" tx1="dk1" bg2="lt2" tx2="dk2" accent1="accent1" accent2="accent2" accent3="accent3" accent4="accent4" accent5="accent5" accent6="accent6" hlink="hlink" folHlink="folHlink"/>
  <p:hf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hr-HR">
              <a:latin typeface="Calibri" charset="0"/>
            </a:endParaRPr>
          </a:p>
        </p:txBody>
      </p:sp>
      <p:sp>
        <p:nvSpPr>
          <p:cNvPr id="2" name="Rezervirano mjesto datuma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5DCC936D-41BC-4904-8471-19F970DAD034}" type="datetime1">
              <a:rPr lang="en-US" smtClean="0"/>
              <a:t>12/22/2020</a:t>
            </a:fld>
            <a:endParaRPr lang="en-US"/>
          </a:p>
        </p:txBody>
      </p:sp>
      <p:sp>
        <p:nvSpPr>
          <p:cNvPr id="3" name="Rezervirano mjesto zaglavlja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0989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340658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6216" y="332656"/>
            <a:ext cx="2304256" cy="6264696"/>
          </a:xfrm>
          <a:solidFill>
            <a:srgbClr val="FFFFFF"/>
          </a:solidFill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32656"/>
            <a:ext cx="6019800" cy="6264696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793622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/>
          </p:nvPr>
        </p:nvSpPr>
        <p:spPr>
          <a:xfrm>
            <a:off x="457200" y="764704"/>
            <a:ext cx="8229600" cy="5112221"/>
          </a:xfrm>
        </p:spPr>
        <p:txBody>
          <a:bodyPr/>
          <a:lstStyle/>
          <a:p>
            <a:pPr lvl="0"/>
            <a:r>
              <a:rPr lang="hr-HR" dirty="0"/>
              <a:t>Kliknite da biste uredili stilove teksta matrice</a:t>
            </a:r>
          </a:p>
          <a:p>
            <a:pPr lvl="1"/>
            <a:r>
              <a:rPr lang="hr-HR" dirty="0"/>
              <a:t>Druga razina</a:t>
            </a:r>
          </a:p>
          <a:p>
            <a:pPr lvl="2"/>
            <a:r>
              <a:rPr lang="hr-HR" dirty="0"/>
              <a:t>Treća razina</a:t>
            </a:r>
          </a:p>
          <a:p>
            <a:pPr lvl="3"/>
            <a:r>
              <a:rPr lang="hr-HR" dirty="0"/>
              <a:t>Četvrta razina</a:t>
            </a:r>
          </a:p>
          <a:p>
            <a:pPr lvl="4"/>
            <a:r>
              <a:rPr lang="hr-HR" dirty="0"/>
              <a:t>Peta razina</a:t>
            </a:r>
          </a:p>
        </p:txBody>
      </p:sp>
    </p:spTree>
    <p:extLst>
      <p:ext uri="{BB962C8B-B14F-4D97-AF65-F5344CB8AC3E}">
        <p14:creationId xmlns:p14="http://schemas.microsoft.com/office/powerpoint/2010/main" val="1310595935"/>
      </p:ext>
    </p:extLst>
  </p:cSld>
  <p:clrMapOvr>
    <a:masterClrMapping/>
  </p:clrMapOvr>
  <p:transition>
    <p:zo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6" r="2976"/>
          <a:stretch/>
        </p:blipFill>
        <p:spPr>
          <a:xfrm>
            <a:off x="-180528" y="-51007"/>
            <a:ext cx="9361040" cy="6936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0636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0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686752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41438"/>
            <a:ext cx="4032250" cy="45354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1850" y="1341438"/>
            <a:ext cx="4033838" cy="45354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87472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7969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00807"/>
            <a:ext cx="4040188" cy="864097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564903"/>
            <a:ext cx="4040188" cy="3561259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00807"/>
            <a:ext cx="4041775" cy="864097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64903"/>
            <a:ext cx="4041775" cy="3561259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371743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812218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44540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3008313" cy="670396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764704"/>
            <a:ext cx="5111750" cy="536145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943655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82352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58194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40419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91009"/>
            <a:ext cx="8229600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  <a:endParaRPr lang="hr-HR" dirty="0"/>
          </a:p>
        </p:txBody>
      </p:sp>
      <p:sp>
        <p:nvSpPr>
          <p:cNvPr id="18" name="Chart Placeholder 17"/>
          <p:cNvSpPr>
            <a:spLocks noGrp="1"/>
          </p:cNvSpPr>
          <p:nvPr>
            <p:ph type="chart" sz="quarter" idx="10"/>
          </p:nvPr>
        </p:nvSpPr>
        <p:spPr>
          <a:xfrm>
            <a:off x="468313" y="1412875"/>
            <a:ext cx="8207375" cy="467995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741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764704"/>
            <a:ext cx="8229600" cy="432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  <a:endParaRPr lang="hr-HR" dirty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84784"/>
            <a:ext cx="8218488" cy="4392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hr-HR" dirty="0"/>
          </a:p>
        </p:txBody>
      </p:sp>
      <p:pic>
        <p:nvPicPr>
          <p:cNvPr id="1029" name="Picture 16"/>
          <p:cNvPicPr>
            <a:picLocks noChangeAspect="1" noChangeArrowheads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44208" y="6237312"/>
            <a:ext cx="242021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48" r:id="rId1"/>
    <p:sldLayoutId id="2147484049" r:id="rId2"/>
    <p:sldLayoutId id="2147484050" r:id="rId3"/>
    <p:sldLayoutId id="2147484051" r:id="rId4"/>
    <p:sldLayoutId id="2147484052" r:id="rId5"/>
    <p:sldLayoutId id="2147484053" r:id="rId6"/>
    <p:sldLayoutId id="2147484054" r:id="rId7"/>
    <p:sldLayoutId id="2147484055" r:id="rId8"/>
    <p:sldLayoutId id="2147484056" r:id="rId9"/>
    <p:sldLayoutId id="2147484057" r:id="rId10"/>
    <p:sldLayoutId id="2147484058" r:id="rId11"/>
    <p:sldLayoutId id="2147484059" r:id="rId12"/>
  </p:sldLayoutIdLst>
  <p:transition>
    <p:zoom/>
  </p:transition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0">
          <a:solidFill>
            <a:srgbClr val="656565"/>
          </a:solidFill>
          <a:latin typeface="+mj-lt"/>
          <a:ea typeface="ＭＳ Ｐゴシック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656565"/>
          </a:solidFill>
          <a:latin typeface="Arial" charset="0"/>
          <a:ea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656565"/>
          </a:solidFill>
          <a:latin typeface="Arial" charset="0"/>
          <a:ea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656565"/>
          </a:solidFill>
          <a:latin typeface="Arial" charset="0"/>
          <a:ea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656565"/>
          </a:solidFill>
          <a:latin typeface="Arial" charset="0"/>
          <a:ea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656565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656565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656565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656565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rgbClr val="656565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rgbClr val="656565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656565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rgbClr val="656565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rgbClr val="656565"/>
          </a:solidFill>
          <a:latin typeface="+mn-lt"/>
          <a:ea typeface="ＭＳ Ｐゴシック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656565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656565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656565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656565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8244408" y="6525344"/>
            <a:ext cx="2808312" cy="288032"/>
          </a:xfrm>
          <a:prstGeom prst="rect">
            <a:avLst/>
          </a:prstGeom>
          <a:noFill/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/>
            <a:r>
              <a:rPr lang="ta-IN" sz="900" dirty="0">
                <a:solidFill>
                  <a:schemeClr val="bg1"/>
                </a:solidFill>
              </a:rPr>
              <a:t>00. 00. 2015.</a:t>
            </a:r>
            <a:endParaRPr lang="en-US" sz="900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611560" y="5589240"/>
            <a:ext cx="7308812" cy="936104"/>
          </a:xfrm>
          <a:prstGeom prst="rect">
            <a:avLst/>
          </a:prstGeom>
          <a:noFill/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algn="ctr"/>
            <a:r>
              <a:rPr lang="hr-HR" sz="30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Srednjoročni plan 2021.-2025.</a:t>
            </a:r>
            <a:endParaRPr lang="en-US" sz="3000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kstniOkvir 1"/>
          <p:cNvSpPr txBox="1"/>
          <p:nvPr/>
        </p:nvSpPr>
        <p:spPr>
          <a:xfrm>
            <a:off x="2843808" y="6474822"/>
            <a:ext cx="32403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600" dirty="0">
                <a:solidFill>
                  <a:schemeClr val="bg1">
                    <a:lumMod val="50000"/>
                  </a:schemeClr>
                </a:solidFill>
              </a:rPr>
              <a:t>prosinac, 2020</a:t>
            </a:r>
            <a:r>
              <a:rPr lang="hr-HR" sz="160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6AC2AF42-0544-47BD-AFB5-DDC4667555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581" y="1052736"/>
            <a:ext cx="7308812" cy="468008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432271"/>
          </a:xfrm>
        </p:spPr>
        <p:txBody>
          <a:bodyPr/>
          <a:lstStyle/>
          <a:p>
            <a:r>
              <a:rPr lang="hr-HR" dirty="0"/>
              <a:t>Tvrtka</a:t>
            </a:r>
            <a:endParaRPr lang="en-US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385205"/>
            <a:ext cx="2448272" cy="595746"/>
          </a:xfrm>
          <a:prstGeom prst="rect">
            <a:avLst/>
          </a:prstGeom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0815FD21-2D71-4FD9-BF46-F0C6C5C855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616" y="1412776"/>
            <a:ext cx="6533749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8628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432271"/>
          </a:xfrm>
        </p:spPr>
        <p:txBody>
          <a:bodyPr/>
          <a:lstStyle/>
          <a:p>
            <a:r>
              <a:rPr lang="hr-HR" dirty="0"/>
              <a:t>Organizacijska shema</a:t>
            </a:r>
          </a:p>
        </p:txBody>
      </p:sp>
      <p:sp>
        <p:nvSpPr>
          <p:cNvPr id="84" name="Rectangle 185"/>
          <p:cNvSpPr>
            <a:spLocks noChangeArrowheads="1"/>
          </p:cNvSpPr>
          <p:nvPr/>
        </p:nvSpPr>
        <p:spPr bwMode="auto">
          <a:xfrm>
            <a:off x="179512" y="112474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1C2F034E-262E-4BBF-920F-C60D98DDEB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495" y="1340768"/>
            <a:ext cx="8229600" cy="4652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1797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33001" y="188640"/>
            <a:ext cx="8229600" cy="432271"/>
          </a:xfrm>
        </p:spPr>
        <p:txBody>
          <a:bodyPr/>
          <a:lstStyle/>
          <a:p>
            <a:pPr algn="ctr"/>
            <a:r>
              <a:rPr lang="hr-HR" dirty="0"/>
              <a:t>Organizacijske vrijednosti</a:t>
            </a:r>
          </a:p>
        </p:txBody>
      </p:sp>
      <p:graphicFrame>
        <p:nvGraphicFramePr>
          <p:cNvPr id="6" name="Dijagram 5"/>
          <p:cNvGraphicFramePr/>
          <p:nvPr>
            <p:extLst>
              <p:ext uri="{D42A27DB-BD31-4B8C-83A1-F6EECF244321}">
                <p14:modId xmlns:p14="http://schemas.microsoft.com/office/powerpoint/2010/main" val="2842803117"/>
              </p:ext>
            </p:extLst>
          </p:nvPr>
        </p:nvGraphicFramePr>
        <p:xfrm>
          <a:off x="785384" y="942624"/>
          <a:ext cx="7334938" cy="3240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Pravokutnik 9"/>
          <p:cNvSpPr/>
          <p:nvPr/>
        </p:nvSpPr>
        <p:spPr>
          <a:xfrm>
            <a:off x="785384" y="4808422"/>
            <a:ext cx="736258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1463" indent="-93663" algn="just">
              <a:buFont typeface="Arial" panose="020B0604020202020204" pitchFamily="34" charset="0"/>
              <a:buChar char="•"/>
            </a:pPr>
            <a:r>
              <a:rPr lang="hr-HR" sz="1400" dirty="0">
                <a:latin typeface="Arial" panose="020B0604020202020204" pitchFamily="34" charset="0"/>
                <a:ea typeface="Times New Roman" panose="02020603050405020304" pitchFamily="18" charset="0"/>
              </a:rPr>
              <a:t>Postati vodeće prijevozničko poduzeće u Hrvatskoj usmjereno na masovan i kvalitetan prijevoz putnika u skladu s tržišnim načelima na zadovoljstvo korisnika prijevozne usluge i radnika</a:t>
            </a:r>
            <a:r>
              <a:rPr lang="hr-HR" sz="1400" dirty="0"/>
              <a:t>.</a:t>
            </a:r>
          </a:p>
        </p:txBody>
      </p:sp>
      <p:grpSp>
        <p:nvGrpSpPr>
          <p:cNvPr id="14" name="Grupa 13">
            <a:extLst>
              <a:ext uri="{FF2B5EF4-FFF2-40B4-BE49-F238E27FC236}">
                <a16:creationId xmlns:a16="http://schemas.microsoft.com/office/drawing/2014/main" id="{4B4EC04D-AF79-4259-BD84-D09240857973}"/>
              </a:ext>
            </a:extLst>
          </p:cNvPr>
          <p:cNvGrpSpPr/>
          <p:nvPr/>
        </p:nvGrpSpPr>
        <p:grpSpPr>
          <a:xfrm>
            <a:off x="785384" y="4295196"/>
            <a:ext cx="7362582" cy="501956"/>
            <a:chOff x="0" y="1814738"/>
            <a:chExt cx="6288360" cy="501956"/>
          </a:xfrm>
          <a:scene3d>
            <a:camera prst="orthographicFront"/>
            <a:lightRig rig="chilly" dir="t"/>
          </a:scene3d>
        </p:grpSpPr>
        <p:sp>
          <p:nvSpPr>
            <p:cNvPr id="15" name="Pravokutnik: zaobljeni kutovi 14">
              <a:extLst>
                <a:ext uri="{FF2B5EF4-FFF2-40B4-BE49-F238E27FC236}">
                  <a16:creationId xmlns:a16="http://schemas.microsoft.com/office/drawing/2014/main" id="{F5E43DE1-B3FF-4C02-858D-BAA019C0F3B8}"/>
                </a:ext>
              </a:extLst>
            </p:cNvPr>
            <p:cNvSpPr/>
            <p:nvPr/>
          </p:nvSpPr>
          <p:spPr>
            <a:xfrm>
              <a:off x="0" y="1814738"/>
              <a:ext cx="6288360" cy="501956"/>
            </a:xfrm>
            <a:prstGeom prst="roundRect">
              <a:avLst/>
            </a:prstGeom>
            <a:solidFill>
              <a:srgbClr val="0050A5"/>
            </a:solidFill>
            <a:sp3d prstMaterial="translucentPowder">
              <a:bevelT w="127000" h="25400" prst="softRound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Pravokutnik: zaobljeni kutovi 4">
              <a:extLst>
                <a:ext uri="{FF2B5EF4-FFF2-40B4-BE49-F238E27FC236}">
                  <a16:creationId xmlns:a16="http://schemas.microsoft.com/office/drawing/2014/main" id="{E15C4343-BF56-49BC-A960-5BF4589F429E}"/>
                </a:ext>
              </a:extLst>
            </p:cNvPr>
            <p:cNvSpPr txBox="1"/>
            <p:nvPr/>
          </p:nvSpPr>
          <p:spPr>
            <a:xfrm>
              <a:off x="24503" y="1839241"/>
              <a:ext cx="6239354" cy="45295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marL="0" lvl="0" indent="0" algn="l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hr-HR" sz="2800" kern="1200" dirty="0"/>
                <a:t>VIZIJA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053436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432271"/>
          </a:xfrm>
        </p:spPr>
        <p:txBody>
          <a:bodyPr/>
          <a:lstStyle/>
          <a:p>
            <a:r>
              <a:rPr lang="hr-HR" dirty="0"/>
              <a:t>Plan poslovanja</a:t>
            </a: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385205"/>
            <a:ext cx="2448272" cy="595746"/>
          </a:xfrm>
          <a:prstGeom prst="rect">
            <a:avLst/>
          </a:prstGeom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D5CF1F3C-52C5-49E3-9227-7FEB0A4104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762" y="2091383"/>
            <a:ext cx="7520476" cy="2561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3890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432271"/>
          </a:xfrm>
        </p:spPr>
        <p:txBody>
          <a:bodyPr/>
          <a:lstStyle/>
          <a:p>
            <a:pPr algn="ctr"/>
            <a:r>
              <a:rPr lang="hr-HR" dirty="0">
                <a:solidFill>
                  <a:schemeClr val="bg1">
                    <a:lumMod val="50000"/>
                  </a:schemeClr>
                </a:solidFill>
              </a:rPr>
              <a:t>Plan poslovanja</a:t>
            </a:r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CACD3213-8702-4C64-A6BB-A2D3B2D64D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7309" y="3725365"/>
            <a:ext cx="3994474" cy="2474044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B0F16D6E-D160-4278-A121-F80DE8C997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7310" y="931117"/>
            <a:ext cx="3994474" cy="2474044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C0128B43-0395-46E1-831B-64A8C6F697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2217" y="3725365"/>
            <a:ext cx="3994474" cy="2474044"/>
          </a:xfrm>
          <a:prstGeom prst="rect">
            <a:avLst/>
          </a:prstGeom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DD5C42A9-CCE6-430A-89CE-BB51111FF4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5536" y="931117"/>
            <a:ext cx="4011155" cy="2497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0032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1"/>
          <p:cNvSpPr>
            <a:spLocks noGrp="1"/>
          </p:cNvSpPr>
          <p:nvPr>
            <p:ph type="title"/>
          </p:nvPr>
        </p:nvSpPr>
        <p:spPr>
          <a:xfrm>
            <a:off x="445296" y="332656"/>
            <a:ext cx="8229600" cy="792088"/>
          </a:xfrm>
        </p:spPr>
        <p:txBody>
          <a:bodyPr/>
          <a:lstStyle/>
          <a:p>
            <a:r>
              <a:rPr lang="hr-HR" dirty="0"/>
              <a:t>Skraćeni RDG</a:t>
            </a:r>
            <a:br>
              <a:rPr lang="hr-HR" dirty="0"/>
            </a:br>
            <a:endParaRPr lang="hr-HR" sz="1400" dirty="0"/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5BB24DEB-45F3-4EF1-8D08-62EA5A9A76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1124743"/>
            <a:ext cx="7632848" cy="4824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1842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D46634E2-1FBC-4F82-93CD-096B916651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1268760"/>
            <a:ext cx="4273666" cy="835224"/>
          </a:xfrm>
          <a:prstGeom prst="rect">
            <a:avLst/>
          </a:prstGeom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9F20D710-6498-4B3A-B722-3F77DC5C31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7624" y="2492896"/>
            <a:ext cx="5761437" cy="817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346243"/>
      </p:ext>
    </p:extLst>
  </p:cSld>
  <p:clrMapOvr>
    <a:masterClrMapping/>
  </p:clrMapOvr>
</p:sld>
</file>

<file path=ppt/theme/theme1.xml><?xml version="1.0" encoding="utf-8"?>
<a:theme xmlns:a="http://schemas.openxmlformats.org/drawingml/2006/main" name="HŽ PPT Template - Bijeli">
  <a:themeElements>
    <a:clrScheme name="HŽ PPT Template - Bijeli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HŽ PPT Template - Bijeli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HŽ PPT Template - Bijeli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Ž PPT Template - Bijeli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Ž PPT Template - Bijeli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Ž PPT Template - Bijeli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Ž PPT Template - Bijeli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Ž PPT Template - Bijeli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Ž PPT Template - Bijeli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Ž PPT Template - Bijeli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Ž PPT Template - Bijeli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Ž PPT Template - Bijeli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Ž PPT Template - Bijeli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Ž PPT Template - Bijeli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061BC7B494CA54198C183D1590F0703" ma:contentTypeVersion="0" ma:contentTypeDescription="Stvaranje novog dokumenta." ma:contentTypeScope="" ma:versionID="af7b6dd49b8360837b29a4ee23487f64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3b5fbf7d8d58507dbed83b3857559cea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Vrsta sadržaja"/>
        <xsd:element ref="dc:title" minOccurs="0" maxOccurs="1" ma:index="4" ma:displayName="Naslov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853E53D-F9FF-4D2B-8D0E-9289C55151D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3CE8A0F5-778E-4F7B-873C-1295518A5BBF}">
  <ds:schemaRefs>
    <ds:schemaRef ds:uri="http://www.w3.org/XML/1998/namespace"/>
    <ds:schemaRef ds:uri="http://schemas.microsoft.com/office/2006/metadata/properties"/>
    <ds:schemaRef ds:uri="http://purl.org/dc/terms/"/>
    <ds:schemaRef ds:uri="http://purl.org/dc/elements/1.1/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</ds:schemaRefs>
</ds:datastoreItem>
</file>

<file path=customXml/itemProps3.xml><?xml version="1.0" encoding="utf-8"?>
<ds:datastoreItem xmlns:ds="http://schemas.openxmlformats.org/officeDocument/2006/customXml" ds:itemID="{6ECEBDA6-267E-4CBB-84C1-0947B54AADE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7569</TotalTime>
  <Words>100</Words>
  <Application>Microsoft Office PowerPoint</Application>
  <PresentationFormat>Prikaz na zaslonu (4:3)</PresentationFormat>
  <Paragraphs>17</Paragraphs>
  <Slides>8</Slides>
  <Notes>1</Notes>
  <HiddenSlides>0</HiddenSlides>
  <MMClips>0</MMClips>
  <ScaleCrop>false</ScaleCrop>
  <HeadingPairs>
    <vt:vector size="6" baseType="variant">
      <vt:variant>
        <vt:lpstr>Korišteni fontovi</vt:lpstr>
      </vt:variant>
      <vt:variant>
        <vt:i4>2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8</vt:i4>
      </vt:variant>
    </vt:vector>
  </HeadingPairs>
  <TitlesOfParts>
    <vt:vector size="11" baseType="lpstr">
      <vt:lpstr>Arial</vt:lpstr>
      <vt:lpstr>Calibri</vt:lpstr>
      <vt:lpstr>HŽ PPT Template - Bijeli</vt:lpstr>
      <vt:lpstr>PowerPoint prezentacija</vt:lpstr>
      <vt:lpstr>Tvrtka</vt:lpstr>
      <vt:lpstr>Organizacijska shema</vt:lpstr>
      <vt:lpstr>Organizacijske vrijednosti</vt:lpstr>
      <vt:lpstr>Plan poslovanja</vt:lpstr>
      <vt:lpstr>Plan poslovanja</vt:lpstr>
      <vt:lpstr>Skraćeni RDG 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HŽ PP in general</dc:title>
  <dc:creator>zmarchioli</dc:creator>
  <cp:lastModifiedBy>Ines Španić</cp:lastModifiedBy>
  <cp:revision>523</cp:revision>
  <cp:lastPrinted>2019-12-12T07:51:30Z</cp:lastPrinted>
  <dcterms:modified xsi:type="dcterms:W3CDTF">2020-12-22T08:00:28Z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0x010100C061BC7B494CA54198C183D1590F0703</vt:lpwstr>
  </property>
</Properties>
</file>