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4"/>
  </p:sldMasterIdLst>
  <p:notesMasterIdLst>
    <p:notesMasterId r:id="rId13"/>
  </p:notesMasterIdLst>
  <p:handoutMasterIdLst>
    <p:handoutMasterId r:id="rId14"/>
  </p:handoutMasterIdLst>
  <p:sldIdLst>
    <p:sldId id="378" r:id="rId5"/>
    <p:sldId id="390" r:id="rId6"/>
    <p:sldId id="445" r:id="rId7"/>
    <p:sldId id="411" r:id="rId8"/>
    <p:sldId id="447" r:id="rId9"/>
    <p:sldId id="446" r:id="rId10"/>
    <p:sldId id="432" r:id="rId11"/>
    <p:sldId id="448" r:id="rId1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93D0"/>
    <a:srgbClr val="0099CC"/>
    <a:srgbClr val="FF6600"/>
    <a:srgbClr val="663300"/>
    <a:srgbClr val="FF9900"/>
    <a:srgbClr val="99CCFF"/>
    <a:srgbClr val="FFCC00"/>
    <a:srgbClr val="B3CC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1541" autoAdjust="0"/>
  </p:normalViewPr>
  <p:slideViewPr>
    <p:cSldViewPr>
      <p:cViewPr varScale="1">
        <p:scale>
          <a:sx n="114" d="100"/>
          <a:sy n="114" d="100"/>
        </p:scale>
        <p:origin x="16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5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DBC50-7E95-42EA-AF78-41493C67B6A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67DF3FF-F79C-4375-9FEB-C8FEE5DD48C1}">
      <dgm:prSet phldrT="[Tekst]" custT="1"/>
      <dgm:spPr>
        <a:solidFill>
          <a:srgbClr val="0050A5"/>
        </a:solidFill>
      </dgm:spPr>
      <dgm:t>
        <a:bodyPr/>
        <a:lstStyle/>
        <a:p>
          <a:r>
            <a:rPr lang="hr-HR" sz="2800" dirty="0"/>
            <a:t>MISIJA</a:t>
          </a:r>
        </a:p>
      </dgm:t>
    </dgm:pt>
    <dgm:pt modelId="{6520D683-92F8-4163-937A-7AB8EB542CFA}" type="parTrans" cxnId="{B7BC3B80-11FD-44EE-B66F-EBB69B8C60F6}">
      <dgm:prSet/>
      <dgm:spPr/>
      <dgm:t>
        <a:bodyPr/>
        <a:lstStyle/>
        <a:p>
          <a:endParaRPr lang="hr-HR"/>
        </a:p>
      </dgm:t>
    </dgm:pt>
    <dgm:pt modelId="{6F8411B9-4C6E-4A5B-B714-1A3EC536BADB}" type="sibTrans" cxnId="{B7BC3B80-11FD-44EE-B66F-EBB69B8C60F6}">
      <dgm:prSet/>
      <dgm:spPr/>
      <dgm:t>
        <a:bodyPr/>
        <a:lstStyle/>
        <a:p>
          <a:endParaRPr lang="hr-HR"/>
        </a:p>
      </dgm:t>
    </dgm:pt>
    <dgm:pt modelId="{D14E091A-59E3-4F04-A59E-C94331986190}">
      <dgm:prSet phldrT="[Tekst]" custT="1"/>
      <dgm:spPr/>
      <dgm:t>
        <a:bodyPr/>
        <a:lstStyle/>
        <a:p>
          <a:pPr algn="just"/>
          <a:r>
            <a:rPr lang="hr-HR" sz="1400" dirty="0"/>
            <a:t>Prijevoz putnika pružanjem kvalitetne i pouzdane te ekonomski i ekološki prihvatljive usluge u gradsko-prigradskom, lokalno-regionalnom te međunarodnom i unutarnjem daljinskom prijevozu vlakovima visokog prometnog i komercijalnog ranga.</a:t>
          </a:r>
        </a:p>
      </dgm:t>
    </dgm:pt>
    <dgm:pt modelId="{F66E4618-2213-4765-834D-167CB0D25250}" type="parTrans" cxnId="{EF9EC48E-6B94-4430-B15E-6D7EE11F6C98}">
      <dgm:prSet/>
      <dgm:spPr/>
      <dgm:t>
        <a:bodyPr/>
        <a:lstStyle/>
        <a:p>
          <a:endParaRPr lang="hr-HR"/>
        </a:p>
      </dgm:t>
    </dgm:pt>
    <dgm:pt modelId="{3490A0A1-5AA3-492A-B2A9-2E71C6C68161}" type="sibTrans" cxnId="{EF9EC48E-6B94-4430-B15E-6D7EE11F6C98}">
      <dgm:prSet/>
      <dgm:spPr/>
      <dgm:t>
        <a:bodyPr/>
        <a:lstStyle/>
        <a:p>
          <a:endParaRPr lang="hr-HR"/>
        </a:p>
      </dgm:t>
    </dgm:pt>
    <dgm:pt modelId="{1E84901E-F081-41B7-9984-033AAD7DB1A4}">
      <dgm:prSet phldrT="[Tekst]" custT="1"/>
      <dgm:spPr>
        <a:solidFill>
          <a:srgbClr val="0050A5"/>
        </a:solidFill>
      </dgm:spPr>
      <dgm:t>
        <a:bodyPr/>
        <a:lstStyle/>
        <a:p>
          <a:r>
            <a:rPr lang="hr-HR" sz="2800" dirty="0"/>
            <a:t>CILJEVI</a:t>
          </a:r>
        </a:p>
      </dgm:t>
    </dgm:pt>
    <dgm:pt modelId="{4AC1B88F-2EAD-4118-B9F9-EE59A422ECE3}" type="parTrans" cxnId="{340AA665-2769-483B-9AB7-4B243118A2A0}">
      <dgm:prSet/>
      <dgm:spPr/>
      <dgm:t>
        <a:bodyPr/>
        <a:lstStyle/>
        <a:p>
          <a:endParaRPr lang="hr-HR"/>
        </a:p>
      </dgm:t>
    </dgm:pt>
    <dgm:pt modelId="{95551F32-A71E-4F09-B787-13675349DA15}" type="sibTrans" cxnId="{340AA665-2769-483B-9AB7-4B243118A2A0}">
      <dgm:prSet/>
      <dgm:spPr/>
      <dgm:t>
        <a:bodyPr/>
        <a:lstStyle/>
        <a:p>
          <a:endParaRPr lang="hr-HR"/>
        </a:p>
      </dgm:t>
    </dgm:pt>
    <dgm:pt modelId="{D4EC0DD7-2DA5-486E-9DEC-964A4ECCFF2E}">
      <dgm:prSet phldrT="[Tekst]" custT="1"/>
      <dgm:spPr/>
      <dgm:t>
        <a:bodyPr/>
        <a:lstStyle/>
        <a:p>
          <a:r>
            <a:rPr lang="hr-HR" sz="1400" dirty="0"/>
            <a:t>Povećanje broja prevezenih putnika prosječnom stopom godišnje 2%</a:t>
          </a:r>
        </a:p>
      </dgm:t>
    </dgm:pt>
    <dgm:pt modelId="{E8EF1695-6D00-456F-A677-09DDD9DBE8CC}" type="parTrans" cxnId="{BBFC8D63-9F43-4C4D-AC23-8F9065ACE51E}">
      <dgm:prSet/>
      <dgm:spPr/>
      <dgm:t>
        <a:bodyPr/>
        <a:lstStyle/>
        <a:p>
          <a:endParaRPr lang="hr-HR"/>
        </a:p>
      </dgm:t>
    </dgm:pt>
    <dgm:pt modelId="{48602CFC-3F07-457C-BCBC-73981033E04D}" type="sibTrans" cxnId="{BBFC8D63-9F43-4C4D-AC23-8F9065ACE51E}">
      <dgm:prSet/>
      <dgm:spPr/>
      <dgm:t>
        <a:bodyPr/>
        <a:lstStyle/>
        <a:p>
          <a:endParaRPr lang="hr-HR"/>
        </a:p>
      </dgm:t>
    </dgm:pt>
    <dgm:pt modelId="{F200E387-86F4-4E1A-92B2-C4E019BF681C}">
      <dgm:prSet custT="1"/>
      <dgm:spPr/>
      <dgm:t>
        <a:bodyPr/>
        <a:lstStyle/>
        <a:p>
          <a:r>
            <a:rPr lang="hr-HR" sz="1400" dirty="0"/>
            <a:t>Povećanje prihoda od prijevoza putnika prosječnom stopom godišnje 2%</a:t>
          </a:r>
        </a:p>
      </dgm:t>
    </dgm:pt>
    <dgm:pt modelId="{C3C4012A-E0D1-4F52-883C-A7DD2372DF21}" type="parTrans" cxnId="{21C9D4D4-F5AB-41C2-894D-1A9747B6CFFB}">
      <dgm:prSet/>
      <dgm:spPr/>
      <dgm:t>
        <a:bodyPr/>
        <a:lstStyle/>
        <a:p>
          <a:endParaRPr lang="hr-HR"/>
        </a:p>
      </dgm:t>
    </dgm:pt>
    <dgm:pt modelId="{2D16C9C1-E33D-487F-B8D9-A50FE5D78F3B}" type="sibTrans" cxnId="{21C9D4D4-F5AB-41C2-894D-1A9747B6CFFB}">
      <dgm:prSet/>
      <dgm:spPr/>
      <dgm:t>
        <a:bodyPr/>
        <a:lstStyle/>
        <a:p>
          <a:endParaRPr lang="hr-HR"/>
        </a:p>
      </dgm:t>
    </dgm:pt>
    <dgm:pt modelId="{1E343F3A-6283-44BA-A47D-97FD6878D93C}" type="pres">
      <dgm:prSet presAssocID="{64DDBC50-7E95-42EA-AF78-41493C67B6AD}" presName="linear" presStyleCnt="0">
        <dgm:presLayoutVars>
          <dgm:animLvl val="lvl"/>
          <dgm:resizeHandles val="exact"/>
        </dgm:presLayoutVars>
      </dgm:prSet>
      <dgm:spPr/>
    </dgm:pt>
    <dgm:pt modelId="{6215EE65-FEF7-4908-A78D-956DBC5CD4A1}" type="pres">
      <dgm:prSet presAssocID="{D67DF3FF-F79C-4375-9FEB-C8FEE5DD48C1}" presName="parentText" presStyleLbl="node1" presStyleIdx="0" presStyleCnt="2" custScaleY="45227" custLinFactNeighborX="76" custLinFactNeighborY="-748">
        <dgm:presLayoutVars>
          <dgm:chMax val="0"/>
          <dgm:bulletEnabled val="1"/>
        </dgm:presLayoutVars>
      </dgm:prSet>
      <dgm:spPr/>
    </dgm:pt>
    <dgm:pt modelId="{A9712F52-A252-4402-BF79-32FDB0DBFC37}" type="pres">
      <dgm:prSet presAssocID="{D67DF3FF-F79C-4375-9FEB-C8FEE5DD48C1}" presName="childText" presStyleLbl="revTx" presStyleIdx="0" presStyleCnt="2" custScaleY="143097">
        <dgm:presLayoutVars>
          <dgm:bulletEnabled val="1"/>
        </dgm:presLayoutVars>
      </dgm:prSet>
      <dgm:spPr/>
    </dgm:pt>
    <dgm:pt modelId="{66A6E1DD-E442-4658-9D0C-BECD7919A383}" type="pres">
      <dgm:prSet presAssocID="{1E84901E-F081-41B7-9984-033AAD7DB1A4}" presName="parentText" presStyleLbl="node1" presStyleIdx="1" presStyleCnt="2" custScaleY="47882" custLinFactNeighborX="-397" custLinFactNeighborY="932">
        <dgm:presLayoutVars>
          <dgm:chMax val="0"/>
          <dgm:bulletEnabled val="1"/>
        </dgm:presLayoutVars>
      </dgm:prSet>
      <dgm:spPr/>
    </dgm:pt>
    <dgm:pt modelId="{5A68BAB2-B4A2-47FB-B79A-BAC09164BC93}" type="pres">
      <dgm:prSet presAssocID="{1E84901E-F081-41B7-9984-033AAD7DB1A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C195708-F181-4B4B-B649-AA6246E0FBB8}" type="presOf" srcId="{F200E387-86F4-4E1A-92B2-C4E019BF681C}" destId="{5A68BAB2-B4A2-47FB-B79A-BAC09164BC93}" srcOrd="0" destOrd="1" presId="urn:microsoft.com/office/officeart/2005/8/layout/vList2"/>
    <dgm:cxn modelId="{BBFC8D63-9F43-4C4D-AC23-8F9065ACE51E}" srcId="{1E84901E-F081-41B7-9984-033AAD7DB1A4}" destId="{D4EC0DD7-2DA5-486E-9DEC-964A4ECCFF2E}" srcOrd="0" destOrd="0" parTransId="{E8EF1695-6D00-456F-A677-09DDD9DBE8CC}" sibTransId="{48602CFC-3F07-457C-BCBC-73981033E04D}"/>
    <dgm:cxn modelId="{340AA665-2769-483B-9AB7-4B243118A2A0}" srcId="{64DDBC50-7E95-42EA-AF78-41493C67B6AD}" destId="{1E84901E-F081-41B7-9984-033AAD7DB1A4}" srcOrd="1" destOrd="0" parTransId="{4AC1B88F-2EAD-4118-B9F9-EE59A422ECE3}" sibTransId="{95551F32-A71E-4F09-B787-13675349DA15}"/>
    <dgm:cxn modelId="{672EC16A-3A4E-4309-AE70-01144CD58FD7}" type="presOf" srcId="{64DDBC50-7E95-42EA-AF78-41493C67B6AD}" destId="{1E343F3A-6283-44BA-A47D-97FD6878D93C}" srcOrd="0" destOrd="0" presId="urn:microsoft.com/office/officeart/2005/8/layout/vList2"/>
    <dgm:cxn modelId="{4A8FD771-39D8-4AE7-9895-07C57EA65C37}" type="presOf" srcId="{1E84901E-F081-41B7-9984-033AAD7DB1A4}" destId="{66A6E1DD-E442-4658-9D0C-BECD7919A383}" srcOrd="0" destOrd="0" presId="urn:microsoft.com/office/officeart/2005/8/layout/vList2"/>
    <dgm:cxn modelId="{50D1047D-AA3E-4A89-8D9A-0C2D318926FB}" type="presOf" srcId="{D14E091A-59E3-4F04-A59E-C94331986190}" destId="{A9712F52-A252-4402-BF79-32FDB0DBFC37}" srcOrd="0" destOrd="0" presId="urn:microsoft.com/office/officeart/2005/8/layout/vList2"/>
    <dgm:cxn modelId="{B7BC3B80-11FD-44EE-B66F-EBB69B8C60F6}" srcId="{64DDBC50-7E95-42EA-AF78-41493C67B6AD}" destId="{D67DF3FF-F79C-4375-9FEB-C8FEE5DD48C1}" srcOrd="0" destOrd="0" parTransId="{6520D683-92F8-4163-937A-7AB8EB542CFA}" sibTransId="{6F8411B9-4C6E-4A5B-B714-1A3EC536BADB}"/>
    <dgm:cxn modelId="{EF9EC48E-6B94-4430-B15E-6D7EE11F6C98}" srcId="{D67DF3FF-F79C-4375-9FEB-C8FEE5DD48C1}" destId="{D14E091A-59E3-4F04-A59E-C94331986190}" srcOrd="0" destOrd="0" parTransId="{F66E4618-2213-4765-834D-167CB0D25250}" sibTransId="{3490A0A1-5AA3-492A-B2A9-2E71C6C68161}"/>
    <dgm:cxn modelId="{0CAE1ABD-67FC-42F9-949C-22352F177CD4}" type="presOf" srcId="{D67DF3FF-F79C-4375-9FEB-C8FEE5DD48C1}" destId="{6215EE65-FEF7-4908-A78D-956DBC5CD4A1}" srcOrd="0" destOrd="0" presId="urn:microsoft.com/office/officeart/2005/8/layout/vList2"/>
    <dgm:cxn modelId="{E4E727C6-D16E-4E4B-A2D4-30E622920F70}" type="presOf" srcId="{D4EC0DD7-2DA5-486E-9DEC-964A4ECCFF2E}" destId="{5A68BAB2-B4A2-47FB-B79A-BAC09164BC93}" srcOrd="0" destOrd="0" presId="urn:microsoft.com/office/officeart/2005/8/layout/vList2"/>
    <dgm:cxn modelId="{21C9D4D4-F5AB-41C2-894D-1A9747B6CFFB}" srcId="{1E84901E-F081-41B7-9984-033AAD7DB1A4}" destId="{F200E387-86F4-4E1A-92B2-C4E019BF681C}" srcOrd="1" destOrd="0" parTransId="{C3C4012A-E0D1-4F52-883C-A7DD2372DF21}" sibTransId="{2D16C9C1-E33D-487F-B8D9-A50FE5D78F3B}"/>
    <dgm:cxn modelId="{59BA1FE0-92FA-4691-BB88-65C356CFB840}" type="presParOf" srcId="{1E343F3A-6283-44BA-A47D-97FD6878D93C}" destId="{6215EE65-FEF7-4908-A78D-956DBC5CD4A1}" srcOrd="0" destOrd="0" presId="urn:microsoft.com/office/officeart/2005/8/layout/vList2"/>
    <dgm:cxn modelId="{BA2FC869-40E9-4144-9870-7753CC590DBD}" type="presParOf" srcId="{1E343F3A-6283-44BA-A47D-97FD6878D93C}" destId="{A9712F52-A252-4402-BF79-32FDB0DBFC37}" srcOrd="1" destOrd="0" presId="urn:microsoft.com/office/officeart/2005/8/layout/vList2"/>
    <dgm:cxn modelId="{A33216A7-A0BA-4D0B-963C-4E7D21035B72}" type="presParOf" srcId="{1E343F3A-6283-44BA-A47D-97FD6878D93C}" destId="{66A6E1DD-E442-4658-9D0C-BECD7919A383}" srcOrd="2" destOrd="0" presId="urn:microsoft.com/office/officeart/2005/8/layout/vList2"/>
    <dgm:cxn modelId="{37D590A8-E528-4488-936B-95EC23F913BD}" type="presParOf" srcId="{1E343F3A-6283-44BA-A47D-97FD6878D93C}" destId="{5A68BAB2-B4A2-47FB-B79A-BAC09164BC9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5EE65-FEF7-4908-A78D-956DBC5CD4A1}">
      <dsp:nvSpPr>
        <dsp:cNvPr id="0" name=""/>
        <dsp:cNvSpPr/>
      </dsp:nvSpPr>
      <dsp:spPr>
        <a:xfrm>
          <a:off x="0" y="0"/>
          <a:ext cx="6288360" cy="474123"/>
        </a:xfrm>
        <a:prstGeom prst="roundRect">
          <a:avLst/>
        </a:prstGeom>
        <a:solidFill>
          <a:srgbClr val="0050A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MISIJA</a:t>
          </a:r>
        </a:p>
      </dsp:txBody>
      <dsp:txXfrm>
        <a:off x="23145" y="23145"/>
        <a:ext cx="6242070" cy="427833"/>
      </dsp:txXfrm>
    </dsp:sp>
    <dsp:sp modelId="{A9712F52-A252-4402-BF79-32FDB0DBFC37}">
      <dsp:nvSpPr>
        <dsp:cNvPr id="0" name=""/>
        <dsp:cNvSpPr/>
      </dsp:nvSpPr>
      <dsp:spPr>
        <a:xfrm>
          <a:off x="0" y="479071"/>
          <a:ext cx="6288360" cy="1327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55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Prijevoz putnika pružanjem kvalitetne i pouzdane te ekonomski i ekološki prihvatljive usluge u gradsko-prigradskom, lokalno-regionalnom te međunarodnom i unutarnjem daljinskom prijevozu vlakovima visokog prometnog i komercijalnog ranga.</a:t>
          </a:r>
        </a:p>
      </dsp:txBody>
      <dsp:txXfrm>
        <a:off x="0" y="479071"/>
        <a:ext cx="6288360" cy="1327024"/>
      </dsp:txXfrm>
    </dsp:sp>
    <dsp:sp modelId="{66A6E1DD-E442-4658-9D0C-BECD7919A383}">
      <dsp:nvSpPr>
        <dsp:cNvPr id="0" name=""/>
        <dsp:cNvSpPr/>
      </dsp:nvSpPr>
      <dsp:spPr>
        <a:xfrm>
          <a:off x="0" y="1814738"/>
          <a:ext cx="6288360" cy="501956"/>
        </a:xfrm>
        <a:prstGeom prst="roundRect">
          <a:avLst/>
        </a:prstGeom>
        <a:solidFill>
          <a:srgbClr val="0050A5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CILJEVI</a:t>
          </a:r>
        </a:p>
      </dsp:txBody>
      <dsp:txXfrm>
        <a:off x="24503" y="1839241"/>
        <a:ext cx="6239354" cy="452950"/>
      </dsp:txXfrm>
    </dsp:sp>
    <dsp:sp modelId="{5A68BAB2-B4A2-47FB-B79A-BAC09164BC93}">
      <dsp:nvSpPr>
        <dsp:cNvPr id="0" name=""/>
        <dsp:cNvSpPr/>
      </dsp:nvSpPr>
      <dsp:spPr>
        <a:xfrm>
          <a:off x="0" y="2308052"/>
          <a:ext cx="6288360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5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Povećanje broja prevezenih putnika prosječnom stopom godišnje 2%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 dirty="0"/>
            <a:t>Povećanje prihoda od prijevoza putnika prosječnom stopom godišnje 2%</a:t>
          </a:r>
        </a:p>
      </dsp:txBody>
      <dsp:txXfrm>
        <a:off x="0" y="2308052"/>
        <a:ext cx="6288360" cy="92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1"/>
            <a:ext cx="294565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613D9C-4C82-4206-915D-58CD06A9C60E}" type="datetime1">
              <a:rPr lang="en-US" smtClean="0"/>
              <a:t>1/22/2019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912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42912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870A903-B242-CC4A-B423-1B463C07B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111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1"/>
            <a:ext cx="2945659" cy="4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BEBF654-0EAC-4F11-B90E-5462DCD0E92C}" type="datetime1">
              <a:rPr lang="en-US" smtClean="0"/>
              <a:t>1/22/2019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45" y="4715353"/>
            <a:ext cx="5434993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 da biste uredili stilove teksta matrice</a:t>
            </a:r>
          </a:p>
          <a:p>
            <a:pPr lvl="1"/>
            <a:r>
              <a:rPr lang="en-US"/>
              <a:t>Druga razina</a:t>
            </a:r>
          </a:p>
          <a:p>
            <a:pPr lvl="2"/>
            <a:r>
              <a:rPr lang="en-US"/>
              <a:t>Treća razina</a:t>
            </a:r>
          </a:p>
          <a:p>
            <a:pPr lvl="3"/>
            <a:r>
              <a:rPr lang="en-US"/>
              <a:t>Četvrta razina</a:t>
            </a:r>
          </a:p>
          <a:p>
            <a:pPr lvl="4"/>
            <a:r>
              <a:rPr lang="en-US"/>
              <a:t>Peta razina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12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912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1" tIns="45315" rIns="90631" bIns="453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B4696C-8714-C24C-9EFB-83AAE61851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655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hr-HR">
              <a:latin typeface="Calibri" charset="0"/>
            </a:endParaRPr>
          </a:p>
        </p:txBody>
      </p:sp>
      <p:sp>
        <p:nvSpPr>
          <p:cNvPr id="2" name="Rezervirano mjesto datum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CC936D-41BC-4904-8471-19F970DAD034}" type="datetime1">
              <a:rPr lang="en-US" smtClean="0"/>
              <a:t>1/22/2019</a:t>
            </a:fld>
            <a:endParaRPr lang="en-US"/>
          </a:p>
        </p:txBody>
      </p:sp>
      <p:sp>
        <p:nvSpPr>
          <p:cNvPr id="3" name="Rezervirano mjesto zaglavlja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9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406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216" y="332656"/>
            <a:ext cx="2304256" cy="6264696"/>
          </a:xfrm>
          <a:solidFill>
            <a:srgbClr val="FFFFFF"/>
          </a:solidFill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2656"/>
            <a:ext cx="6019800" cy="6264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36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764704"/>
            <a:ext cx="8229600" cy="5112221"/>
          </a:xfrm>
        </p:spPr>
        <p:txBody>
          <a:bodyPr/>
          <a:lstStyle/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310595935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2976"/>
          <a:stretch/>
        </p:blipFill>
        <p:spPr>
          <a:xfrm>
            <a:off x="-180528" y="-51007"/>
            <a:ext cx="9361040" cy="69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67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47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7"/>
            <a:ext cx="4040188" cy="86409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86409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17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122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5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36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235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1009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0"/>
          </p:nvPr>
        </p:nvSpPr>
        <p:spPr>
          <a:xfrm>
            <a:off x="468313" y="1412875"/>
            <a:ext cx="8207375" cy="4679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4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4704"/>
            <a:ext cx="8229600" cy="43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784"/>
            <a:ext cx="8218488" cy="439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1029" name="Picture 16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6237312"/>
            <a:ext cx="24202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transition>
    <p:zo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656565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65656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656565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656565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56565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656565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656565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5656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44408" y="6525344"/>
            <a:ext cx="2808312" cy="28803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ta-IN" sz="900" dirty="0">
                <a:solidFill>
                  <a:schemeClr val="bg1"/>
                </a:solidFill>
              </a:rPr>
              <a:t>00. 00. 2015.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564" y="4221088"/>
            <a:ext cx="8100900" cy="64807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hr-HR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Srednjoročni plan poslovanja 2019.-2023.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2915816" y="63000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Zagreb, 2018.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187A905-D6B1-4E27-A42D-9214833E8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48" y="-25982"/>
            <a:ext cx="5348720" cy="2975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271"/>
          </a:xfrm>
        </p:spPr>
        <p:txBody>
          <a:bodyPr/>
          <a:lstStyle/>
          <a:p>
            <a:r>
              <a:rPr lang="hr-HR" dirty="0"/>
              <a:t>Tvrtka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5205"/>
            <a:ext cx="2448272" cy="59574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42" y="1556792"/>
            <a:ext cx="6322100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6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271"/>
          </a:xfrm>
        </p:spPr>
        <p:txBody>
          <a:bodyPr/>
          <a:lstStyle/>
          <a:p>
            <a:r>
              <a:rPr lang="hr-HR" dirty="0"/>
              <a:t>Organizacijska shema</a:t>
            </a:r>
          </a:p>
        </p:txBody>
      </p:sp>
      <p:sp>
        <p:nvSpPr>
          <p:cNvPr id="84" name="Rectangle 185"/>
          <p:cNvSpPr>
            <a:spLocks noChangeArrowheads="1"/>
          </p:cNvSpPr>
          <p:nvPr/>
        </p:nvSpPr>
        <p:spPr bwMode="auto">
          <a:xfrm>
            <a:off x="179512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850E025-C84D-4F0B-8352-0C5C5DEF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568952" cy="49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3001" y="188640"/>
            <a:ext cx="8229600" cy="432271"/>
          </a:xfrm>
        </p:spPr>
        <p:txBody>
          <a:bodyPr/>
          <a:lstStyle/>
          <a:p>
            <a:pPr algn="ctr"/>
            <a:r>
              <a:rPr lang="hr-HR" dirty="0"/>
              <a:t>Organizacijske vrijednosti</a:t>
            </a: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449010785"/>
              </p:ext>
            </p:extLst>
          </p:nvPr>
        </p:nvGraphicFramePr>
        <p:xfrm>
          <a:off x="1524000" y="980728"/>
          <a:ext cx="62883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ravokutnik 9"/>
          <p:cNvSpPr/>
          <p:nvPr/>
        </p:nvSpPr>
        <p:spPr>
          <a:xfrm>
            <a:off x="1418436" y="4797152"/>
            <a:ext cx="63645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93663" algn="just">
              <a:buFont typeface="Arial" panose="020B0604020202020204" pitchFamily="34" charset="0"/>
              <a:buChar char="•"/>
            </a:pPr>
            <a:r>
              <a:rPr lang="hr-HR" sz="1400" dirty="0"/>
              <a:t>Postati vodeće prijevozničko poduzeće u Hrvatskoj usmjereno na masovan i kvalitetan željeznički prijevoz putnika u skladu s tržišnim načelima štiteći interese vlasnika na zadovoljstvo korisnika prijevozne usluge i radnika.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B4EC04D-AF79-4259-BD84-D09240857973}"/>
              </a:ext>
            </a:extLst>
          </p:cNvPr>
          <p:cNvGrpSpPr/>
          <p:nvPr/>
        </p:nvGrpSpPr>
        <p:grpSpPr>
          <a:xfrm>
            <a:off x="1509968" y="4329927"/>
            <a:ext cx="6288360" cy="501956"/>
            <a:chOff x="0" y="1814738"/>
            <a:chExt cx="6288360" cy="501956"/>
          </a:xfrm>
          <a:scene3d>
            <a:camera prst="orthographicFront"/>
            <a:lightRig rig="chilly" dir="t"/>
          </a:scene3d>
        </p:grpSpPr>
        <p:sp>
          <p:nvSpPr>
            <p:cNvPr id="15" name="Pravokutnik: zaobljeni kutovi 14">
              <a:extLst>
                <a:ext uri="{FF2B5EF4-FFF2-40B4-BE49-F238E27FC236}">
                  <a16:creationId xmlns:a16="http://schemas.microsoft.com/office/drawing/2014/main" id="{F5E43DE1-B3FF-4C02-858D-BAA019C0F3B8}"/>
                </a:ext>
              </a:extLst>
            </p:cNvPr>
            <p:cNvSpPr/>
            <p:nvPr/>
          </p:nvSpPr>
          <p:spPr>
            <a:xfrm>
              <a:off x="0" y="1814738"/>
              <a:ext cx="6288360" cy="501956"/>
            </a:xfrm>
            <a:prstGeom prst="roundRect">
              <a:avLst/>
            </a:prstGeom>
            <a:solidFill>
              <a:srgbClr val="0050A5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avokutnik: zaobljeni kutovi 4">
              <a:extLst>
                <a:ext uri="{FF2B5EF4-FFF2-40B4-BE49-F238E27FC236}">
                  <a16:creationId xmlns:a16="http://schemas.microsoft.com/office/drawing/2014/main" id="{E15C4343-BF56-49BC-A960-5BF4589F429E}"/>
                </a:ext>
              </a:extLst>
            </p:cNvPr>
            <p:cNvSpPr txBox="1"/>
            <p:nvPr/>
          </p:nvSpPr>
          <p:spPr>
            <a:xfrm>
              <a:off x="24503" y="1839241"/>
              <a:ext cx="6239354" cy="4529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800" kern="1200" dirty="0"/>
                <a:t>VIZIJA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34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271"/>
          </a:xfrm>
        </p:spPr>
        <p:txBody>
          <a:bodyPr/>
          <a:lstStyle/>
          <a:p>
            <a:r>
              <a:rPr lang="hr-HR" dirty="0"/>
              <a:t>O nama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5205"/>
            <a:ext cx="2448272" cy="59574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AE76AA4-2CDB-4A17-B0B3-C29CE5920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04" y="1844824"/>
            <a:ext cx="8530468" cy="29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8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32271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Plan poslovanja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7D076EF-7E37-43C9-A5B2-7546B834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77" y="874635"/>
            <a:ext cx="4011157" cy="249500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8134D87-D694-4256-A575-A7959BA41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344" y="3637518"/>
            <a:ext cx="4017439" cy="259448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6E4B1E7-C062-4970-8CEB-C17CA6DD4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73" y="874635"/>
            <a:ext cx="3995199" cy="249500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82875AD-3ABE-4274-A50F-C6BF77F08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77" y="3729028"/>
            <a:ext cx="4011157" cy="250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0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445296" y="332656"/>
            <a:ext cx="8229600" cy="792088"/>
          </a:xfrm>
        </p:spPr>
        <p:txBody>
          <a:bodyPr/>
          <a:lstStyle/>
          <a:p>
            <a:r>
              <a:rPr lang="hr-HR" dirty="0"/>
              <a:t>Skraćeni RDG</a:t>
            </a:r>
            <a:br>
              <a:rPr lang="hr-HR" dirty="0"/>
            </a:br>
            <a:endParaRPr lang="hr-HR" sz="1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9F00681-EC31-4D5C-93B9-734028892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48" y="1135155"/>
            <a:ext cx="8674896" cy="42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8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46634E2-1FBC-4F82-93CD-096B91665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4273666" cy="83522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F20D710-6498-4B3A-B722-3F77DC5C3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92896"/>
            <a:ext cx="5761437" cy="8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46243"/>
      </p:ext>
    </p:extLst>
  </p:cSld>
  <p:clrMapOvr>
    <a:masterClrMapping/>
  </p:clrMapOvr>
</p:sld>
</file>

<file path=ppt/theme/theme1.xml><?xml version="1.0" encoding="utf-8"?>
<a:theme xmlns:a="http://schemas.openxmlformats.org/drawingml/2006/main" name="HŽ PPT Template - Bijeli">
  <a:themeElements>
    <a:clrScheme name="HŽ PPT Template - Bijel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Ž PPT Template - Bijel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Ž PPT Template - Bijel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Ž PPT Template - Bijel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Ž PPT Template - Bijel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61BC7B494CA54198C183D1590F0703" ma:contentTypeVersion="0" ma:contentTypeDescription="Stvaranje novog dokumenta." ma:contentTypeScope="" ma:versionID="af7b6dd49b8360837b29a4ee23487f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b5fbf7d8d58507dbed83b3857559c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3E53D-F9FF-4D2B-8D0E-9289C5515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E8A0F5-778E-4F7B-873C-1295518A5BBF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ECEBDA6-267E-4CBB-84C1-0947B54AAD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7193</TotalTime>
  <Words>110</Words>
  <Application>Microsoft Office PowerPoint</Application>
  <PresentationFormat>Prikaz na zaslonu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HŽ PPT Template - Bijeli</vt:lpstr>
      <vt:lpstr>PowerPoint prezentacija</vt:lpstr>
      <vt:lpstr>Tvrtka</vt:lpstr>
      <vt:lpstr>Organizacijska shema</vt:lpstr>
      <vt:lpstr>Organizacijske vrijednosti</vt:lpstr>
      <vt:lpstr>O nama</vt:lpstr>
      <vt:lpstr>Plan poslovanja</vt:lpstr>
      <vt:lpstr>Skraćeni RDG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HŽ PP in general</dc:title>
  <dc:creator>zmarchioli</dc:creator>
  <cp:lastModifiedBy>Gabriela Morduš</cp:lastModifiedBy>
  <cp:revision>497</cp:revision>
  <cp:lastPrinted>2019-01-22T07:16:54Z</cp:lastPrinted>
  <dcterms:modified xsi:type="dcterms:W3CDTF">2019-01-22T07:30:43Z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0x010100C061BC7B494CA54198C183D1590F0703</vt:lpwstr>
  </property>
</Properties>
</file>