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2" r:id="rId4"/>
  </p:sldMasterIdLst>
  <p:notesMasterIdLst>
    <p:notesMasterId r:id="rId13"/>
  </p:notesMasterIdLst>
  <p:handoutMasterIdLst>
    <p:handoutMasterId r:id="rId14"/>
  </p:handoutMasterIdLst>
  <p:sldIdLst>
    <p:sldId id="378" r:id="rId5"/>
    <p:sldId id="390" r:id="rId6"/>
    <p:sldId id="445" r:id="rId7"/>
    <p:sldId id="411" r:id="rId8"/>
    <p:sldId id="408" r:id="rId9"/>
    <p:sldId id="446" r:id="rId10"/>
    <p:sldId id="432" r:id="rId11"/>
    <p:sldId id="447" r:id="rId12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A5"/>
    <a:srgbClr val="FF6600"/>
    <a:srgbClr val="663300"/>
    <a:srgbClr val="FF9900"/>
    <a:srgbClr val="99CCFF"/>
    <a:srgbClr val="FFCC00"/>
    <a:srgbClr val="B3CCFF"/>
    <a:srgbClr val="CC9900"/>
    <a:srgbClr val="0093D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56" autoAdjust="0"/>
    <p:restoredTop sz="91541" autoAdjust="0"/>
  </p:normalViewPr>
  <p:slideViewPr>
    <p:cSldViewPr>
      <p:cViewPr varScale="1">
        <p:scale>
          <a:sx n="114" d="100"/>
          <a:sy n="114" d="100"/>
        </p:scale>
        <p:origin x="16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257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DDBC50-7E95-42EA-AF78-41493C67B6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67DF3FF-F79C-4375-9FEB-C8FEE5DD48C1}">
      <dgm:prSet phldrT="[Tekst]" custT="1"/>
      <dgm:sp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hr-HR" sz="2800" dirty="0"/>
            <a:t>MISIJA</a:t>
          </a:r>
        </a:p>
      </dgm:t>
    </dgm:pt>
    <dgm:pt modelId="{6520D683-92F8-4163-937A-7AB8EB542CFA}" type="parTrans" cxnId="{B7BC3B80-11FD-44EE-B66F-EBB69B8C60F6}">
      <dgm:prSet/>
      <dgm:spPr/>
      <dgm:t>
        <a:bodyPr/>
        <a:lstStyle/>
        <a:p>
          <a:endParaRPr lang="hr-HR"/>
        </a:p>
      </dgm:t>
    </dgm:pt>
    <dgm:pt modelId="{6F8411B9-4C6E-4A5B-B714-1A3EC536BADB}" type="sibTrans" cxnId="{B7BC3B80-11FD-44EE-B66F-EBB69B8C60F6}">
      <dgm:prSet/>
      <dgm:spPr/>
      <dgm:t>
        <a:bodyPr/>
        <a:lstStyle/>
        <a:p>
          <a:endParaRPr lang="hr-HR"/>
        </a:p>
      </dgm:t>
    </dgm:pt>
    <dgm:pt modelId="{D14E091A-59E3-4F04-A59E-C94331986190}">
      <dgm:prSet phldrT="[Tekst]" custT="1"/>
      <dgm:spPr/>
      <dgm:t>
        <a:bodyPr/>
        <a:lstStyle/>
        <a:p>
          <a:pPr algn="just"/>
          <a:r>
            <a:rPr lang="hr-HR" sz="1400" dirty="0"/>
            <a:t>Prijevoz putnika pružanjem kvalitetne i pouzdane te ekonomski i ekološki prihvatljive usluge u gradsko-prigradskom, lokalno-regionalnom te međunarodnom i unutarnjem daljinskom prijevozu vlakovima visokog prometnog i komercijalnog ranga.</a:t>
          </a:r>
        </a:p>
      </dgm:t>
    </dgm:pt>
    <dgm:pt modelId="{F66E4618-2213-4765-834D-167CB0D25250}" type="parTrans" cxnId="{EF9EC48E-6B94-4430-B15E-6D7EE11F6C98}">
      <dgm:prSet/>
      <dgm:spPr/>
      <dgm:t>
        <a:bodyPr/>
        <a:lstStyle/>
        <a:p>
          <a:endParaRPr lang="hr-HR"/>
        </a:p>
      </dgm:t>
    </dgm:pt>
    <dgm:pt modelId="{3490A0A1-5AA3-492A-B2A9-2E71C6C68161}" type="sibTrans" cxnId="{EF9EC48E-6B94-4430-B15E-6D7EE11F6C98}">
      <dgm:prSet/>
      <dgm:spPr/>
      <dgm:t>
        <a:bodyPr/>
        <a:lstStyle/>
        <a:p>
          <a:endParaRPr lang="hr-HR"/>
        </a:p>
      </dgm:t>
    </dgm:pt>
    <dgm:pt modelId="{1E84901E-F081-41B7-9984-033AAD7DB1A4}">
      <dgm:prSet phldrT="[Tekst]" custT="1"/>
      <dgm:spPr>
        <a:gradFill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r>
            <a:rPr lang="hr-HR" sz="2800" dirty="0"/>
            <a:t>CILJEVI</a:t>
          </a:r>
        </a:p>
      </dgm:t>
    </dgm:pt>
    <dgm:pt modelId="{4AC1B88F-2EAD-4118-B9F9-EE59A422ECE3}" type="parTrans" cxnId="{340AA665-2769-483B-9AB7-4B243118A2A0}">
      <dgm:prSet/>
      <dgm:spPr/>
      <dgm:t>
        <a:bodyPr/>
        <a:lstStyle/>
        <a:p>
          <a:endParaRPr lang="hr-HR"/>
        </a:p>
      </dgm:t>
    </dgm:pt>
    <dgm:pt modelId="{95551F32-A71E-4F09-B787-13675349DA15}" type="sibTrans" cxnId="{340AA665-2769-483B-9AB7-4B243118A2A0}">
      <dgm:prSet/>
      <dgm:spPr/>
      <dgm:t>
        <a:bodyPr/>
        <a:lstStyle/>
        <a:p>
          <a:endParaRPr lang="hr-HR"/>
        </a:p>
      </dgm:t>
    </dgm:pt>
    <dgm:pt modelId="{D4EC0DD7-2DA5-486E-9DEC-964A4ECCFF2E}">
      <dgm:prSet phldrT="[Tekst]" custT="1"/>
      <dgm:spPr/>
      <dgm:t>
        <a:bodyPr/>
        <a:lstStyle/>
        <a:p>
          <a:r>
            <a:rPr lang="hr-HR" sz="1400" dirty="0"/>
            <a:t>Povećanje broja prevezenih putnika za 3%</a:t>
          </a:r>
        </a:p>
      </dgm:t>
    </dgm:pt>
    <dgm:pt modelId="{E8EF1695-6D00-456F-A677-09DDD9DBE8CC}" type="parTrans" cxnId="{BBFC8D63-9F43-4C4D-AC23-8F9065ACE51E}">
      <dgm:prSet/>
      <dgm:spPr/>
      <dgm:t>
        <a:bodyPr/>
        <a:lstStyle/>
        <a:p>
          <a:endParaRPr lang="hr-HR"/>
        </a:p>
      </dgm:t>
    </dgm:pt>
    <dgm:pt modelId="{48602CFC-3F07-457C-BCBC-73981033E04D}" type="sibTrans" cxnId="{BBFC8D63-9F43-4C4D-AC23-8F9065ACE51E}">
      <dgm:prSet/>
      <dgm:spPr/>
      <dgm:t>
        <a:bodyPr/>
        <a:lstStyle/>
        <a:p>
          <a:endParaRPr lang="hr-HR"/>
        </a:p>
      </dgm:t>
    </dgm:pt>
    <dgm:pt modelId="{F200E387-86F4-4E1A-92B2-C4E019BF681C}">
      <dgm:prSet custT="1"/>
      <dgm:spPr/>
      <dgm:t>
        <a:bodyPr/>
        <a:lstStyle/>
        <a:p>
          <a:r>
            <a:rPr lang="hr-HR" sz="1400" dirty="0"/>
            <a:t>Povećanje vlastitih prihoda od prijevoza putnika za 3,3%</a:t>
          </a:r>
        </a:p>
      </dgm:t>
    </dgm:pt>
    <dgm:pt modelId="{C3C4012A-E0D1-4F52-883C-A7DD2372DF21}" type="parTrans" cxnId="{21C9D4D4-F5AB-41C2-894D-1A9747B6CFFB}">
      <dgm:prSet/>
      <dgm:spPr/>
      <dgm:t>
        <a:bodyPr/>
        <a:lstStyle/>
        <a:p>
          <a:endParaRPr lang="hr-HR"/>
        </a:p>
      </dgm:t>
    </dgm:pt>
    <dgm:pt modelId="{2D16C9C1-E33D-487F-B8D9-A50FE5D78F3B}" type="sibTrans" cxnId="{21C9D4D4-F5AB-41C2-894D-1A9747B6CFFB}">
      <dgm:prSet/>
      <dgm:spPr/>
      <dgm:t>
        <a:bodyPr/>
        <a:lstStyle/>
        <a:p>
          <a:endParaRPr lang="hr-HR"/>
        </a:p>
      </dgm:t>
    </dgm:pt>
    <dgm:pt modelId="{1E343F3A-6283-44BA-A47D-97FD6878D93C}" type="pres">
      <dgm:prSet presAssocID="{64DDBC50-7E95-42EA-AF78-41493C67B6AD}" presName="linear" presStyleCnt="0">
        <dgm:presLayoutVars>
          <dgm:animLvl val="lvl"/>
          <dgm:resizeHandles val="exact"/>
        </dgm:presLayoutVars>
      </dgm:prSet>
      <dgm:spPr/>
    </dgm:pt>
    <dgm:pt modelId="{6215EE65-FEF7-4908-A78D-956DBC5CD4A1}" type="pres">
      <dgm:prSet presAssocID="{D67DF3FF-F79C-4375-9FEB-C8FEE5DD48C1}" presName="parentText" presStyleLbl="node1" presStyleIdx="0" presStyleCnt="2" custScaleY="45227" custLinFactNeighborX="76" custLinFactNeighborY="-748">
        <dgm:presLayoutVars>
          <dgm:chMax val="0"/>
          <dgm:bulletEnabled val="1"/>
        </dgm:presLayoutVars>
      </dgm:prSet>
      <dgm:spPr/>
    </dgm:pt>
    <dgm:pt modelId="{A9712F52-A252-4402-BF79-32FDB0DBFC37}" type="pres">
      <dgm:prSet presAssocID="{D67DF3FF-F79C-4375-9FEB-C8FEE5DD48C1}" presName="childText" presStyleLbl="revTx" presStyleIdx="0" presStyleCnt="2" custScaleY="143097">
        <dgm:presLayoutVars>
          <dgm:bulletEnabled val="1"/>
        </dgm:presLayoutVars>
      </dgm:prSet>
      <dgm:spPr/>
    </dgm:pt>
    <dgm:pt modelId="{66A6E1DD-E442-4658-9D0C-BECD7919A383}" type="pres">
      <dgm:prSet presAssocID="{1E84901E-F081-41B7-9984-033AAD7DB1A4}" presName="parentText" presStyleLbl="node1" presStyleIdx="1" presStyleCnt="2" custScaleY="47882" custLinFactNeighborX="-397" custLinFactNeighborY="932">
        <dgm:presLayoutVars>
          <dgm:chMax val="0"/>
          <dgm:bulletEnabled val="1"/>
        </dgm:presLayoutVars>
      </dgm:prSet>
      <dgm:spPr/>
    </dgm:pt>
    <dgm:pt modelId="{5A68BAB2-B4A2-47FB-B79A-BAC09164BC93}" type="pres">
      <dgm:prSet presAssocID="{1E84901E-F081-41B7-9984-033AAD7DB1A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C195708-F181-4B4B-B649-AA6246E0FBB8}" type="presOf" srcId="{F200E387-86F4-4E1A-92B2-C4E019BF681C}" destId="{5A68BAB2-B4A2-47FB-B79A-BAC09164BC93}" srcOrd="0" destOrd="1" presId="urn:microsoft.com/office/officeart/2005/8/layout/vList2"/>
    <dgm:cxn modelId="{BBFC8D63-9F43-4C4D-AC23-8F9065ACE51E}" srcId="{1E84901E-F081-41B7-9984-033AAD7DB1A4}" destId="{D4EC0DD7-2DA5-486E-9DEC-964A4ECCFF2E}" srcOrd="0" destOrd="0" parTransId="{E8EF1695-6D00-456F-A677-09DDD9DBE8CC}" sibTransId="{48602CFC-3F07-457C-BCBC-73981033E04D}"/>
    <dgm:cxn modelId="{340AA665-2769-483B-9AB7-4B243118A2A0}" srcId="{64DDBC50-7E95-42EA-AF78-41493C67B6AD}" destId="{1E84901E-F081-41B7-9984-033AAD7DB1A4}" srcOrd="1" destOrd="0" parTransId="{4AC1B88F-2EAD-4118-B9F9-EE59A422ECE3}" sibTransId="{95551F32-A71E-4F09-B787-13675349DA15}"/>
    <dgm:cxn modelId="{672EC16A-3A4E-4309-AE70-01144CD58FD7}" type="presOf" srcId="{64DDBC50-7E95-42EA-AF78-41493C67B6AD}" destId="{1E343F3A-6283-44BA-A47D-97FD6878D93C}" srcOrd="0" destOrd="0" presId="urn:microsoft.com/office/officeart/2005/8/layout/vList2"/>
    <dgm:cxn modelId="{4A8FD771-39D8-4AE7-9895-07C57EA65C37}" type="presOf" srcId="{1E84901E-F081-41B7-9984-033AAD7DB1A4}" destId="{66A6E1DD-E442-4658-9D0C-BECD7919A383}" srcOrd="0" destOrd="0" presId="urn:microsoft.com/office/officeart/2005/8/layout/vList2"/>
    <dgm:cxn modelId="{50D1047D-AA3E-4A89-8D9A-0C2D318926FB}" type="presOf" srcId="{D14E091A-59E3-4F04-A59E-C94331986190}" destId="{A9712F52-A252-4402-BF79-32FDB0DBFC37}" srcOrd="0" destOrd="0" presId="urn:microsoft.com/office/officeart/2005/8/layout/vList2"/>
    <dgm:cxn modelId="{B7BC3B80-11FD-44EE-B66F-EBB69B8C60F6}" srcId="{64DDBC50-7E95-42EA-AF78-41493C67B6AD}" destId="{D67DF3FF-F79C-4375-9FEB-C8FEE5DD48C1}" srcOrd="0" destOrd="0" parTransId="{6520D683-92F8-4163-937A-7AB8EB542CFA}" sibTransId="{6F8411B9-4C6E-4A5B-B714-1A3EC536BADB}"/>
    <dgm:cxn modelId="{EF9EC48E-6B94-4430-B15E-6D7EE11F6C98}" srcId="{D67DF3FF-F79C-4375-9FEB-C8FEE5DD48C1}" destId="{D14E091A-59E3-4F04-A59E-C94331986190}" srcOrd="0" destOrd="0" parTransId="{F66E4618-2213-4765-834D-167CB0D25250}" sibTransId="{3490A0A1-5AA3-492A-B2A9-2E71C6C68161}"/>
    <dgm:cxn modelId="{0CAE1ABD-67FC-42F9-949C-22352F177CD4}" type="presOf" srcId="{D67DF3FF-F79C-4375-9FEB-C8FEE5DD48C1}" destId="{6215EE65-FEF7-4908-A78D-956DBC5CD4A1}" srcOrd="0" destOrd="0" presId="urn:microsoft.com/office/officeart/2005/8/layout/vList2"/>
    <dgm:cxn modelId="{E4E727C6-D16E-4E4B-A2D4-30E622920F70}" type="presOf" srcId="{D4EC0DD7-2DA5-486E-9DEC-964A4ECCFF2E}" destId="{5A68BAB2-B4A2-47FB-B79A-BAC09164BC93}" srcOrd="0" destOrd="0" presId="urn:microsoft.com/office/officeart/2005/8/layout/vList2"/>
    <dgm:cxn modelId="{21C9D4D4-F5AB-41C2-894D-1A9747B6CFFB}" srcId="{1E84901E-F081-41B7-9984-033AAD7DB1A4}" destId="{F200E387-86F4-4E1A-92B2-C4E019BF681C}" srcOrd="1" destOrd="0" parTransId="{C3C4012A-E0D1-4F52-883C-A7DD2372DF21}" sibTransId="{2D16C9C1-E33D-487F-B8D9-A50FE5D78F3B}"/>
    <dgm:cxn modelId="{59BA1FE0-92FA-4691-BB88-65C356CFB840}" type="presParOf" srcId="{1E343F3A-6283-44BA-A47D-97FD6878D93C}" destId="{6215EE65-FEF7-4908-A78D-956DBC5CD4A1}" srcOrd="0" destOrd="0" presId="urn:microsoft.com/office/officeart/2005/8/layout/vList2"/>
    <dgm:cxn modelId="{BA2FC869-40E9-4144-9870-7753CC590DBD}" type="presParOf" srcId="{1E343F3A-6283-44BA-A47D-97FD6878D93C}" destId="{A9712F52-A252-4402-BF79-32FDB0DBFC37}" srcOrd="1" destOrd="0" presId="urn:microsoft.com/office/officeart/2005/8/layout/vList2"/>
    <dgm:cxn modelId="{A33216A7-A0BA-4D0B-963C-4E7D21035B72}" type="presParOf" srcId="{1E343F3A-6283-44BA-A47D-97FD6878D93C}" destId="{66A6E1DD-E442-4658-9D0C-BECD7919A383}" srcOrd="2" destOrd="0" presId="urn:microsoft.com/office/officeart/2005/8/layout/vList2"/>
    <dgm:cxn modelId="{37D590A8-E528-4488-936B-95EC23F913BD}" type="presParOf" srcId="{1E343F3A-6283-44BA-A47D-97FD6878D93C}" destId="{5A68BAB2-B4A2-47FB-B79A-BAC09164BC9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90F670-4D91-4548-B17D-4652022532A4}" type="doc">
      <dgm:prSet loTypeId="urn:microsoft.com/office/officeart/2005/8/layout/matrix1" loCatId="matrix" qsTypeId="urn:microsoft.com/office/officeart/2005/8/quickstyle/3d1" qsCatId="3D" csTypeId="urn:microsoft.com/office/officeart/2005/8/colors/accent4_4" csCatId="accent4" phldr="1"/>
      <dgm:spPr/>
      <dgm:t>
        <a:bodyPr/>
        <a:lstStyle/>
        <a:p>
          <a:endParaRPr lang="hr-HR"/>
        </a:p>
      </dgm:t>
    </dgm:pt>
    <dgm:pt modelId="{BC1AE4D5-1A55-4734-ABBA-9DBB20936F6F}">
      <dgm:prSet phldrT="[Tekst]"/>
      <dgm:spPr>
        <a:solidFill>
          <a:srgbClr val="0070C0"/>
        </a:solidFill>
      </dgm:spPr>
      <dgm:t>
        <a:bodyPr/>
        <a:lstStyle/>
        <a:p>
          <a:r>
            <a:rPr lang="hr-HR" dirty="0">
              <a:solidFill>
                <a:schemeClr val="bg1"/>
              </a:solidFill>
            </a:rPr>
            <a:t>Vozni red 2018/2019</a:t>
          </a:r>
        </a:p>
      </dgm:t>
    </dgm:pt>
    <dgm:pt modelId="{26D4A72F-E087-4574-BCF0-31EEEC695551}" type="parTrans" cxnId="{DE4F8746-0B02-458D-B550-7729266F46DD}">
      <dgm:prSet/>
      <dgm:spPr/>
      <dgm:t>
        <a:bodyPr/>
        <a:lstStyle/>
        <a:p>
          <a:endParaRPr lang="hr-HR"/>
        </a:p>
      </dgm:t>
    </dgm:pt>
    <dgm:pt modelId="{EA54ED72-1C6E-4EF4-AFDB-DD1E56E77756}" type="sibTrans" cxnId="{DE4F8746-0B02-458D-B550-7729266F46DD}">
      <dgm:prSet/>
      <dgm:spPr/>
      <dgm:t>
        <a:bodyPr/>
        <a:lstStyle/>
        <a:p>
          <a:endParaRPr lang="hr-HR"/>
        </a:p>
      </dgm:t>
    </dgm:pt>
    <dgm:pt modelId="{5BCAE23C-510F-46D6-9DB3-53C33D353750}">
      <dgm:prSet phldrT="[Tekst]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pPr algn="ctr"/>
          <a:endParaRPr lang="hr-HR" dirty="0"/>
        </a:p>
        <a:p>
          <a:pPr algn="ctr"/>
          <a:r>
            <a:rPr lang="hr-HR" dirty="0"/>
            <a:t>792 vlaka dnevno</a:t>
          </a:r>
        </a:p>
      </dgm:t>
    </dgm:pt>
    <dgm:pt modelId="{957F5516-F00D-4715-A6BF-A06FA582AE0B}" type="parTrans" cxnId="{6B19BA16-09CC-4590-AF6F-E9CAAF12A536}">
      <dgm:prSet/>
      <dgm:spPr/>
      <dgm:t>
        <a:bodyPr/>
        <a:lstStyle/>
        <a:p>
          <a:endParaRPr lang="hr-HR"/>
        </a:p>
      </dgm:t>
    </dgm:pt>
    <dgm:pt modelId="{87420CE8-26EC-495A-86FF-DB5BCB51FE08}" type="sibTrans" cxnId="{6B19BA16-09CC-4590-AF6F-E9CAAF12A536}">
      <dgm:prSet/>
      <dgm:spPr/>
      <dgm:t>
        <a:bodyPr/>
        <a:lstStyle/>
        <a:p>
          <a:endParaRPr lang="hr-HR"/>
        </a:p>
      </dgm:t>
    </dgm:pt>
    <dgm:pt modelId="{F568960C-BF3B-46DE-A84D-C79C57E3F8B2}">
      <dgm:prSet phldrT="[Tekst]"/>
      <dgm:spPr>
        <a:solidFill>
          <a:schemeClr val="bg1">
            <a:lumMod val="50000"/>
          </a:schemeClr>
        </a:solidFill>
      </dgm:spPr>
      <dgm:t>
        <a:bodyPr/>
        <a:lstStyle/>
        <a:p>
          <a:pPr algn="ctr"/>
          <a:r>
            <a:rPr lang="hr-HR" dirty="0"/>
            <a:t>PSO</a:t>
          </a:r>
        </a:p>
        <a:p>
          <a:pPr algn="ctr"/>
          <a:r>
            <a:rPr lang="hr-HR" dirty="0"/>
            <a:t>442 </a:t>
          </a:r>
          <a:r>
            <a:rPr lang="hr-HR" dirty="0" err="1"/>
            <a:t>mil</a:t>
          </a:r>
          <a:r>
            <a:rPr lang="hr-HR" dirty="0"/>
            <a:t>. kuna</a:t>
          </a:r>
        </a:p>
      </dgm:t>
    </dgm:pt>
    <dgm:pt modelId="{125733C5-65B6-4941-B5B7-8D23144C82C9}" type="parTrans" cxnId="{A94C6BFB-7FCE-4F49-B778-C8D52B4B30D8}">
      <dgm:prSet/>
      <dgm:spPr/>
      <dgm:t>
        <a:bodyPr/>
        <a:lstStyle/>
        <a:p>
          <a:endParaRPr lang="hr-HR"/>
        </a:p>
      </dgm:t>
    </dgm:pt>
    <dgm:pt modelId="{5EA7F976-92A8-4BFF-A656-445B44B4588E}" type="sibTrans" cxnId="{A94C6BFB-7FCE-4F49-B778-C8D52B4B30D8}">
      <dgm:prSet/>
      <dgm:spPr/>
      <dgm:t>
        <a:bodyPr/>
        <a:lstStyle/>
        <a:p>
          <a:endParaRPr lang="hr-HR"/>
        </a:p>
      </dgm:t>
    </dgm:pt>
    <dgm:pt modelId="{B4E9A8B9-A5B9-416E-AE7E-6A6BAFF9F01F}">
      <dgm:prSet phldrT="[Tekst]"/>
      <dgm:spPr>
        <a:solidFill>
          <a:schemeClr val="bg2">
            <a:lumMod val="50000"/>
          </a:schemeClr>
        </a:solidFill>
      </dgm:spPr>
      <dgm:t>
        <a:bodyPr/>
        <a:lstStyle/>
        <a:p>
          <a:pPr algn="ctr"/>
          <a:r>
            <a:rPr lang="hr-HR" dirty="0"/>
            <a:t>Putnički kilometri </a:t>
          </a:r>
        </a:p>
        <a:p>
          <a:pPr algn="ctr"/>
          <a:r>
            <a:rPr lang="hr-HR" dirty="0"/>
            <a:t>779 </a:t>
          </a:r>
          <a:r>
            <a:rPr lang="hr-HR" dirty="0" err="1"/>
            <a:t>mil</a:t>
          </a:r>
          <a:r>
            <a:rPr lang="hr-HR" dirty="0"/>
            <a:t>.</a:t>
          </a:r>
        </a:p>
        <a:p>
          <a:pPr algn="ctr"/>
          <a:r>
            <a:rPr lang="hr-HR" dirty="0"/>
            <a:t>Vlak kilometri</a:t>
          </a:r>
        </a:p>
        <a:p>
          <a:pPr algn="ctr"/>
          <a:r>
            <a:rPr lang="hr-HR" dirty="0"/>
            <a:t>15 </a:t>
          </a:r>
          <a:r>
            <a:rPr lang="hr-HR" dirty="0" err="1"/>
            <a:t>mil</a:t>
          </a:r>
          <a:r>
            <a:rPr lang="hr-HR" dirty="0"/>
            <a:t>.</a:t>
          </a:r>
        </a:p>
      </dgm:t>
    </dgm:pt>
    <dgm:pt modelId="{15CC4258-9919-427D-B48B-FC7EEC9257F7}" type="parTrans" cxnId="{0104B157-3B16-4DD3-959C-EF76E47E8F43}">
      <dgm:prSet/>
      <dgm:spPr/>
      <dgm:t>
        <a:bodyPr/>
        <a:lstStyle/>
        <a:p>
          <a:endParaRPr lang="hr-HR"/>
        </a:p>
      </dgm:t>
    </dgm:pt>
    <dgm:pt modelId="{36ADBD2D-8077-498C-82AC-E3FB06935129}" type="sibTrans" cxnId="{0104B157-3B16-4DD3-959C-EF76E47E8F43}">
      <dgm:prSet/>
      <dgm:spPr/>
      <dgm:t>
        <a:bodyPr/>
        <a:lstStyle/>
        <a:p>
          <a:endParaRPr lang="hr-HR"/>
        </a:p>
      </dgm:t>
    </dgm:pt>
    <dgm:pt modelId="{ED708373-AAE4-4758-852D-C97F1761FC9D}">
      <dgm:prSet phldrT="[Tekst]"/>
      <dgm:spPr/>
      <dgm:t>
        <a:bodyPr/>
        <a:lstStyle/>
        <a:p>
          <a:endParaRPr lang="hr-HR" dirty="0"/>
        </a:p>
      </dgm:t>
    </dgm:pt>
    <dgm:pt modelId="{02F3601D-D761-42BB-88CE-7903246B438B}" type="parTrans" cxnId="{B255A06E-8B3A-4E01-A682-B38D5842DC2A}">
      <dgm:prSet/>
      <dgm:spPr/>
      <dgm:t>
        <a:bodyPr/>
        <a:lstStyle/>
        <a:p>
          <a:endParaRPr lang="hr-HR"/>
        </a:p>
      </dgm:t>
    </dgm:pt>
    <dgm:pt modelId="{B08F021D-6A97-4C1C-ADDB-D7CD33BE2263}" type="sibTrans" cxnId="{B255A06E-8B3A-4E01-A682-B38D5842DC2A}">
      <dgm:prSet/>
      <dgm:spPr/>
      <dgm:t>
        <a:bodyPr/>
        <a:lstStyle/>
        <a:p>
          <a:endParaRPr lang="hr-HR"/>
        </a:p>
      </dgm:t>
    </dgm:pt>
    <dgm:pt modelId="{9D9DCBAF-6EB9-448F-8C43-F1EF8C4ABFD1}">
      <dgm:prSet phldrT="[Tekst]"/>
      <dgm:spPr/>
      <dgm:t>
        <a:bodyPr/>
        <a:lstStyle/>
        <a:p>
          <a:endParaRPr lang="hr-HR"/>
        </a:p>
      </dgm:t>
    </dgm:pt>
    <dgm:pt modelId="{99863B23-B2B4-4609-8D56-6CEB32EDA49D}" type="parTrans" cxnId="{CFF26E53-8F46-4F3F-84C0-ACA9FE27D907}">
      <dgm:prSet/>
      <dgm:spPr/>
      <dgm:t>
        <a:bodyPr/>
        <a:lstStyle/>
        <a:p>
          <a:endParaRPr lang="hr-HR"/>
        </a:p>
      </dgm:t>
    </dgm:pt>
    <dgm:pt modelId="{A829F1FA-2525-4B34-88B4-117900D5BB4B}" type="sibTrans" cxnId="{CFF26E53-8F46-4F3F-84C0-ACA9FE27D907}">
      <dgm:prSet/>
      <dgm:spPr/>
      <dgm:t>
        <a:bodyPr/>
        <a:lstStyle/>
        <a:p>
          <a:endParaRPr lang="hr-HR"/>
        </a:p>
      </dgm:t>
    </dgm:pt>
    <dgm:pt modelId="{2C48DFD4-6C10-4A43-A1C8-C972866107BE}">
      <dgm:prSet phldrT="[Tekst]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pPr algn="l"/>
          <a:r>
            <a:rPr lang="hr-HR" dirty="0"/>
            <a:t>61 u međunarodnom prometu</a:t>
          </a:r>
        </a:p>
      </dgm:t>
    </dgm:pt>
    <dgm:pt modelId="{903CBD53-19CD-4173-806D-D190554E6612}" type="sibTrans" cxnId="{8E4C7F67-6DCF-4971-86B7-0E4D98128DF4}">
      <dgm:prSet/>
      <dgm:spPr/>
      <dgm:t>
        <a:bodyPr/>
        <a:lstStyle/>
        <a:p>
          <a:endParaRPr lang="hr-HR"/>
        </a:p>
      </dgm:t>
    </dgm:pt>
    <dgm:pt modelId="{5163AC30-C189-400E-BE09-C2EEFF3E4D99}" type="parTrans" cxnId="{8E4C7F67-6DCF-4971-86B7-0E4D98128DF4}">
      <dgm:prSet/>
      <dgm:spPr/>
      <dgm:t>
        <a:bodyPr/>
        <a:lstStyle/>
        <a:p>
          <a:endParaRPr lang="hr-HR"/>
        </a:p>
      </dgm:t>
    </dgm:pt>
    <dgm:pt modelId="{97A5694E-8D52-41FD-9F4C-3503C017D0D8}">
      <dgm:prSet phldrT="[Tekst]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pPr algn="l"/>
          <a:r>
            <a:rPr lang="hr-HR" dirty="0"/>
            <a:t>731 u domaćem prometu</a:t>
          </a:r>
        </a:p>
      </dgm:t>
    </dgm:pt>
    <dgm:pt modelId="{8C96999B-9861-4E69-9AAE-BAFD5D6DDBC5}" type="parTrans" cxnId="{0CD20559-62CA-4584-9E9F-DE0D3E8F17B7}">
      <dgm:prSet/>
      <dgm:spPr/>
      <dgm:t>
        <a:bodyPr/>
        <a:lstStyle/>
        <a:p>
          <a:endParaRPr lang="hr-HR"/>
        </a:p>
      </dgm:t>
    </dgm:pt>
    <dgm:pt modelId="{4CF83111-40B0-49CC-8FA7-372BEEE75417}" type="sibTrans" cxnId="{0CD20559-62CA-4584-9E9F-DE0D3E8F17B7}">
      <dgm:prSet/>
      <dgm:spPr/>
      <dgm:t>
        <a:bodyPr/>
        <a:lstStyle/>
        <a:p>
          <a:endParaRPr lang="hr-HR"/>
        </a:p>
      </dgm:t>
    </dgm:pt>
    <dgm:pt modelId="{49A0D52E-DAD1-4E8D-BEF2-852C25BBCB64}">
      <dgm:prSet phldrT="[Tekst]"/>
      <dgm:spPr>
        <a:solidFill>
          <a:schemeClr val="bg1">
            <a:lumMod val="50000"/>
          </a:schemeClr>
        </a:solidFill>
      </dgm:spPr>
      <dgm:t>
        <a:bodyPr/>
        <a:lstStyle/>
        <a:p>
          <a:pPr algn="ctr"/>
          <a:endParaRPr lang="hr-HR" dirty="0"/>
        </a:p>
        <a:p>
          <a:pPr algn="ctr"/>
          <a:endParaRPr lang="hr-HR" dirty="0"/>
        </a:p>
        <a:p>
          <a:pPr algn="ctr"/>
          <a:r>
            <a:rPr lang="hr-HR" dirty="0"/>
            <a:t>Prihodi od prodaje karata </a:t>
          </a:r>
        </a:p>
        <a:p>
          <a:pPr algn="ctr"/>
          <a:r>
            <a:rPr lang="hr-HR" dirty="0"/>
            <a:t>264 </a:t>
          </a:r>
          <a:r>
            <a:rPr lang="hr-HR" dirty="0" err="1"/>
            <a:t>mil</a:t>
          </a:r>
          <a:r>
            <a:rPr lang="hr-HR" dirty="0"/>
            <a:t>. kuna</a:t>
          </a:r>
        </a:p>
      </dgm:t>
    </dgm:pt>
    <dgm:pt modelId="{253D599F-143B-42CC-A12D-B679C42AEE8E}" type="sibTrans" cxnId="{8C6C39B7-63C7-4A49-A79B-2A5F8E563520}">
      <dgm:prSet/>
      <dgm:spPr/>
      <dgm:t>
        <a:bodyPr/>
        <a:lstStyle/>
        <a:p>
          <a:endParaRPr lang="hr-HR"/>
        </a:p>
      </dgm:t>
    </dgm:pt>
    <dgm:pt modelId="{83168832-9E2D-4A92-B645-D967DFBB70EA}" type="parTrans" cxnId="{8C6C39B7-63C7-4A49-A79B-2A5F8E563520}">
      <dgm:prSet/>
      <dgm:spPr/>
      <dgm:t>
        <a:bodyPr/>
        <a:lstStyle/>
        <a:p>
          <a:endParaRPr lang="hr-HR"/>
        </a:p>
      </dgm:t>
    </dgm:pt>
    <dgm:pt modelId="{66F8FEC8-9EED-41DD-BA5C-4BD4E02EE17D}" type="pres">
      <dgm:prSet presAssocID="{CD90F670-4D91-4548-B17D-4652022532A4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0A162FC-5ACC-41C9-B6F5-938435794A0D}" type="pres">
      <dgm:prSet presAssocID="{CD90F670-4D91-4548-B17D-4652022532A4}" presName="matrix" presStyleCnt="0"/>
      <dgm:spPr/>
    </dgm:pt>
    <dgm:pt modelId="{3A5EB055-A9DA-45F6-82B8-5B1F02F3F18E}" type="pres">
      <dgm:prSet presAssocID="{CD90F670-4D91-4548-B17D-4652022532A4}" presName="tile1" presStyleLbl="node1" presStyleIdx="0" presStyleCnt="4" custLinFactNeighborX="2362" custLinFactNeighborY="-1238"/>
      <dgm:spPr/>
    </dgm:pt>
    <dgm:pt modelId="{385346E8-D889-4328-93D2-B5A383ECDD0A}" type="pres">
      <dgm:prSet presAssocID="{CD90F670-4D91-4548-B17D-4652022532A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CA94710-76F7-4021-88D7-42646AA82633}" type="pres">
      <dgm:prSet presAssocID="{CD90F670-4D91-4548-B17D-4652022532A4}" presName="tile2" presStyleLbl="node1" presStyleIdx="1" presStyleCnt="4" custLinFactNeighborX="-776"/>
      <dgm:spPr/>
    </dgm:pt>
    <dgm:pt modelId="{DEFFA4B5-173C-46BE-982A-74908CDE7A03}" type="pres">
      <dgm:prSet presAssocID="{CD90F670-4D91-4548-B17D-4652022532A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2D1E427-47F5-4E3C-81E7-C5E2A6204E5E}" type="pres">
      <dgm:prSet presAssocID="{CD90F670-4D91-4548-B17D-4652022532A4}" presName="tile3" presStyleLbl="node1" presStyleIdx="2" presStyleCnt="4" custLinFactNeighborX="2362" custLinFactNeighborY="-776"/>
      <dgm:spPr/>
    </dgm:pt>
    <dgm:pt modelId="{FF4C2D0F-FD3B-4588-B30E-C4E31A93C747}" type="pres">
      <dgm:prSet presAssocID="{CD90F670-4D91-4548-B17D-4652022532A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E3B4812-8948-43BC-9620-3D9725280043}" type="pres">
      <dgm:prSet presAssocID="{CD90F670-4D91-4548-B17D-4652022532A4}" presName="tile4" presStyleLbl="node1" presStyleIdx="3" presStyleCnt="4" custLinFactNeighborX="-776" custLinFactNeighborY="-468"/>
      <dgm:spPr/>
    </dgm:pt>
    <dgm:pt modelId="{077768B3-D500-44A2-9481-CEADAFDA2D19}" type="pres">
      <dgm:prSet presAssocID="{CD90F670-4D91-4548-B17D-4652022532A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F007D09-4149-4152-9BC4-BC5804241998}" type="pres">
      <dgm:prSet presAssocID="{CD90F670-4D91-4548-B17D-4652022532A4}" presName="centerTile" presStyleLbl="fgShp" presStyleIdx="0" presStyleCnt="1" custScaleX="104747" custScaleY="128758" custLinFactNeighborX="1457" custLinFactNeighborY="-1528">
        <dgm:presLayoutVars>
          <dgm:chMax val="0"/>
          <dgm:chPref val="0"/>
        </dgm:presLayoutVars>
      </dgm:prSet>
      <dgm:spPr/>
    </dgm:pt>
  </dgm:ptLst>
  <dgm:cxnLst>
    <dgm:cxn modelId="{6B19BA16-09CC-4590-AF6F-E9CAAF12A536}" srcId="{BC1AE4D5-1A55-4734-ABBA-9DBB20936F6F}" destId="{5BCAE23C-510F-46D6-9DB3-53C33D353750}" srcOrd="0" destOrd="0" parTransId="{957F5516-F00D-4715-A6BF-A06FA582AE0B}" sibTransId="{87420CE8-26EC-495A-86FF-DB5BCB51FE08}"/>
    <dgm:cxn modelId="{13D6122D-A910-4CED-B0CF-C3E2483E5730}" type="presOf" srcId="{97A5694E-8D52-41FD-9F4C-3503C017D0D8}" destId="{385346E8-D889-4328-93D2-B5A383ECDD0A}" srcOrd="1" destOrd="1" presId="urn:microsoft.com/office/officeart/2005/8/layout/matrix1"/>
    <dgm:cxn modelId="{DE4F8746-0B02-458D-B550-7729266F46DD}" srcId="{CD90F670-4D91-4548-B17D-4652022532A4}" destId="{BC1AE4D5-1A55-4734-ABBA-9DBB20936F6F}" srcOrd="0" destOrd="0" parTransId="{26D4A72F-E087-4574-BCF0-31EEEC695551}" sibTransId="{EA54ED72-1C6E-4EF4-AFDB-DD1E56E77756}"/>
    <dgm:cxn modelId="{8E4C7F67-6DCF-4971-86B7-0E4D98128DF4}" srcId="{5BCAE23C-510F-46D6-9DB3-53C33D353750}" destId="{2C48DFD4-6C10-4A43-A1C8-C972866107BE}" srcOrd="1" destOrd="0" parTransId="{5163AC30-C189-400E-BE09-C2EEFF3E4D99}" sibTransId="{903CBD53-19CD-4173-806D-D190554E6612}"/>
    <dgm:cxn modelId="{F3715A4D-9D87-4A5A-ABB1-970B13A62D69}" type="presOf" srcId="{F568960C-BF3B-46DE-A84D-C79C57E3F8B2}" destId="{FF4C2D0F-FD3B-4588-B30E-C4E31A93C747}" srcOrd="1" destOrd="0" presId="urn:microsoft.com/office/officeart/2005/8/layout/matrix1"/>
    <dgm:cxn modelId="{B255A06E-8B3A-4E01-A682-B38D5842DC2A}" srcId="{BC1AE4D5-1A55-4734-ABBA-9DBB20936F6F}" destId="{ED708373-AAE4-4758-852D-C97F1761FC9D}" srcOrd="5" destOrd="0" parTransId="{02F3601D-D761-42BB-88CE-7903246B438B}" sibTransId="{B08F021D-6A97-4C1C-ADDB-D7CD33BE2263}"/>
    <dgm:cxn modelId="{CFF26E53-8F46-4F3F-84C0-ACA9FE27D907}" srcId="{BC1AE4D5-1A55-4734-ABBA-9DBB20936F6F}" destId="{9D9DCBAF-6EB9-448F-8C43-F1EF8C4ABFD1}" srcOrd="4" destOrd="0" parTransId="{99863B23-B2B4-4609-8D56-6CEB32EDA49D}" sibTransId="{A829F1FA-2525-4B34-88B4-117900D5BB4B}"/>
    <dgm:cxn modelId="{B1920256-C30E-4BA0-A1D8-BB428D794445}" type="presOf" srcId="{97A5694E-8D52-41FD-9F4C-3503C017D0D8}" destId="{3A5EB055-A9DA-45F6-82B8-5B1F02F3F18E}" srcOrd="0" destOrd="1" presId="urn:microsoft.com/office/officeart/2005/8/layout/matrix1"/>
    <dgm:cxn modelId="{0104B157-3B16-4DD3-959C-EF76E47E8F43}" srcId="{BC1AE4D5-1A55-4734-ABBA-9DBB20936F6F}" destId="{B4E9A8B9-A5B9-416E-AE7E-6A6BAFF9F01F}" srcOrd="3" destOrd="0" parTransId="{15CC4258-9919-427D-B48B-FC7EEC9257F7}" sibTransId="{36ADBD2D-8077-498C-82AC-E3FB06935129}"/>
    <dgm:cxn modelId="{0CD20559-62CA-4584-9E9F-DE0D3E8F17B7}" srcId="{5BCAE23C-510F-46D6-9DB3-53C33D353750}" destId="{97A5694E-8D52-41FD-9F4C-3503C017D0D8}" srcOrd="0" destOrd="0" parTransId="{8C96999B-9861-4E69-9AAE-BAFD5D6DDBC5}" sibTransId="{4CF83111-40B0-49CC-8FA7-372BEEE75417}"/>
    <dgm:cxn modelId="{7CBAEC83-DD7A-451D-8C92-353836D7FAAD}" type="presOf" srcId="{49A0D52E-DAD1-4E8D-BEF2-852C25BBCB64}" destId="{DEFFA4B5-173C-46BE-982A-74908CDE7A03}" srcOrd="1" destOrd="0" presId="urn:microsoft.com/office/officeart/2005/8/layout/matrix1"/>
    <dgm:cxn modelId="{992BED89-863C-493E-A22D-8562FF44DD33}" type="presOf" srcId="{F568960C-BF3B-46DE-A84D-C79C57E3F8B2}" destId="{02D1E427-47F5-4E3C-81E7-C5E2A6204E5E}" srcOrd="0" destOrd="0" presId="urn:microsoft.com/office/officeart/2005/8/layout/matrix1"/>
    <dgm:cxn modelId="{916DBB8A-9FBD-4C09-A13C-E0E2DAE48BE8}" type="presOf" srcId="{2C48DFD4-6C10-4A43-A1C8-C972866107BE}" destId="{385346E8-D889-4328-93D2-B5A383ECDD0A}" srcOrd="1" destOrd="2" presId="urn:microsoft.com/office/officeart/2005/8/layout/matrix1"/>
    <dgm:cxn modelId="{52880F92-90CA-4906-9412-E934B5347720}" type="presOf" srcId="{CD90F670-4D91-4548-B17D-4652022532A4}" destId="{66F8FEC8-9EED-41DD-BA5C-4BD4E02EE17D}" srcOrd="0" destOrd="0" presId="urn:microsoft.com/office/officeart/2005/8/layout/matrix1"/>
    <dgm:cxn modelId="{E171289D-189A-4D31-A5FA-832C5D21DBD7}" type="presOf" srcId="{BC1AE4D5-1A55-4734-ABBA-9DBB20936F6F}" destId="{EF007D09-4149-4152-9BC4-BC5804241998}" srcOrd="0" destOrd="0" presId="urn:microsoft.com/office/officeart/2005/8/layout/matrix1"/>
    <dgm:cxn modelId="{8CEA24AC-D9DA-40E1-9A06-E8F943596A0D}" type="presOf" srcId="{B4E9A8B9-A5B9-416E-AE7E-6A6BAFF9F01F}" destId="{4E3B4812-8948-43BC-9620-3D9725280043}" srcOrd="0" destOrd="0" presId="urn:microsoft.com/office/officeart/2005/8/layout/matrix1"/>
    <dgm:cxn modelId="{871A43B4-98EC-4CF9-A0C8-52AA2EBC3D02}" type="presOf" srcId="{2C48DFD4-6C10-4A43-A1C8-C972866107BE}" destId="{3A5EB055-A9DA-45F6-82B8-5B1F02F3F18E}" srcOrd="0" destOrd="2" presId="urn:microsoft.com/office/officeart/2005/8/layout/matrix1"/>
    <dgm:cxn modelId="{8C6C39B7-63C7-4A49-A79B-2A5F8E563520}" srcId="{BC1AE4D5-1A55-4734-ABBA-9DBB20936F6F}" destId="{49A0D52E-DAD1-4E8D-BEF2-852C25BBCB64}" srcOrd="1" destOrd="0" parTransId="{83168832-9E2D-4A92-B645-D967DFBB70EA}" sibTransId="{253D599F-143B-42CC-A12D-B679C42AEE8E}"/>
    <dgm:cxn modelId="{652E0DD7-A6D1-4A52-9128-0E85B90A7B51}" type="presOf" srcId="{B4E9A8B9-A5B9-416E-AE7E-6A6BAFF9F01F}" destId="{077768B3-D500-44A2-9481-CEADAFDA2D19}" srcOrd="1" destOrd="0" presId="urn:microsoft.com/office/officeart/2005/8/layout/matrix1"/>
    <dgm:cxn modelId="{7540ABE8-A90A-49FA-B221-1DA662481367}" type="presOf" srcId="{5BCAE23C-510F-46D6-9DB3-53C33D353750}" destId="{385346E8-D889-4328-93D2-B5A383ECDD0A}" srcOrd="1" destOrd="0" presId="urn:microsoft.com/office/officeart/2005/8/layout/matrix1"/>
    <dgm:cxn modelId="{38CF21F5-A15B-46E6-B9C9-50BEC2D9E1C5}" type="presOf" srcId="{5BCAE23C-510F-46D6-9DB3-53C33D353750}" destId="{3A5EB055-A9DA-45F6-82B8-5B1F02F3F18E}" srcOrd="0" destOrd="0" presId="urn:microsoft.com/office/officeart/2005/8/layout/matrix1"/>
    <dgm:cxn modelId="{A94C6BFB-7FCE-4F49-B778-C8D52B4B30D8}" srcId="{BC1AE4D5-1A55-4734-ABBA-9DBB20936F6F}" destId="{F568960C-BF3B-46DE-A84D-C79C57E3F8B2}" srcOrd="2" destOrd="0" parTransId="{125733C5-65B6-4941-B5B7-8D23144C82C9}" sibTransId="{5EA7F976-92A8-4BFF-A656-445B44B4588E}"/>
    <dgm:cxn modelId="{7B3A42FF-1C14-4574-A7A5-EB127E99616D}" type="presOf" srcId="{49A0D52E-DAD1-4E8D-BEF2-852C25BBCB64}" destId="{4CA94710-76F7-4021-88D7-42646AA82633}" srcOrd="0" destOrd="0" presId="urn:microsoft.com/office/officeart/2005/8/layout/matrix1"/>
    <dgm:cxn modelId="{7E5619DA-D198-4B11-8A2C-4E9CCC44A180}" type="presParOf" srcId="{66F8FEC8-9EED-41DD-BA5C-4BD4E02EE17D}" destId="{90A162FC-5ACC-41C9-B6F5-938435794A0D}" srcOrd="0" destOrd="0" presId="urn:microsoft.com/office/officeart/2005/8/layout/matrix1"/>
    <dgm:cxn modelId="{2E45DFBD-B46D-4414-A7BA-5670F161E362}" type="presParOf" srcId="{90A162FC-5ACC-41C9-B6F5-938435794A0D}" destId="{3A5EB055-A9DA-45F6-82B8-5B1F02F3F18E}" srcOrd="0" destOrd="0" presId="urn:microsoft.com/office/officeart/2005/8/layout/matrix1"/>
    <dgm:cxn modelId="{3ABB2F85-9E5A-4633-80B5-C74626268937}" type="presParOf" srcId="{90A162FC-5ACC-41C9-B6F5-938435794A0D}" destId="{385346E8-D889-4328-93D2-B5A383ECDD0A}" srcOrd="1" destOrd="0" presId="urn:microsoft.com/office/officeart/2005/8/layout/matrix1"/>
    <dgm:cxn modelId="{2225A5AB-801E-404D-A878-C6B9145754E6}" type="presParOf" srcId="{90A162FC-5ACC-41C9-B6F5-938435794A0D}" destId="{4CA94710-76F7-4021-88D7-42646AA82633}" srcOrd="2" destOrd="0" presId="urn:microsoft.com/office/officeart/2005/8/layout/matrix1"/>
    <dgm:cxn modelId="{4A17DB68-2031-4446-A4E1-9DC121175EB6}" type="presParOf" srcId="{90A162FC-5ACC-41C9-B6F5-938435794A0D}" destId="{DEFFA4B5-173C-46BE-982A-74908CDE7A03}" srcOrd="3" destOrd="0" presId="urn:microsoft.com/office/officeart/2005/8/layout/matrix1"/>
    <dgm:cxn modelId="{97DD3520-DC8D-44FC-A2ED-BB325817298A}" type="presParOf" srcId="{90A162FC-5ACC-41C9-B6F5-938435794A0D}" destId="{02D1E427-47F5-4E3C-81E7-C5E2A6204E5E}" srcOrd="4" destOrd="0" presId="urn:microsoft.com/office/officeart/2005/8/layout/matrix1"/>
    <dgm:cxn modelId="{3144953A-EEA2-42C9-AAA4-EC245D0B2658}" type="presParOf" srcId="{90A162FC-5ACC-41C9-B6F5-938435794A0D}" destId="{FF4C2D0F-FD3B-4588-B30E-C4E31A93C747}" srcOrd="5" destOrd="0" presId="urn:microsoft.com/office/officeart/2005/8/layout/matrix1"/>
    <dgm:cxn modelId="{1B9DFF0E-EAA8-4DAE-A800-35714957F0E8}" type="presParOf" srcId="{90A162FC-5ACC-41C9-B6F5-938435794A0D}" destId="{4E3B4812-8948-43BC-9620-3D9725280043}" srcOrd="6" destOrd="0" presId="urn:microsoft.com/office/officeart/2005/8/layout/matrix1"/>
    <dgm:cxn modelId="{4E27499C-90B2-4668-9C14-0AD7E30F21A9}" type="presParOf" srcId="{90A162FC-5ACC-41C9-B6F5-938435794A0D}" destId="{077768B3-D500-44A2-9481-CEADAFDA2D19}" srcOrd="7" destOrd="0" presId="urn:microsoft.com/office/officeart/2005/8/layout/matrix1"/>
    <dgm:cxn modelId="{02A818F8-42D4-45DD-A8FB-EED4E472B1C9}" type="presParOf" srcId="{66F8FEC8-9EED-41DD-BA5C-4BD4E02EE17D}" destId="{EF007D09-4149-4152-9BC4-BC580424199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5EE65-FEF7-4908-A78D-956DBC5CD4A1}">
      <dsp:nvSpPr>
        <dsp:cNvPr id="0" name=""/>
        <dsp:cNvSpPr/>
      </dsp:nvSpPr>
      <dsp:spPr>
        <a:xfrm>
          <a:off x="0" y="0"/>
          <a:ext cx="6096000" cy="474123"/>
        </a:xfrm>
        <a:prstGeom prst="roundRect">
          <a:avLst/>
        </a:prstGeom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MISIJA</a:t>
          </a:r>
        </a:p>
      </dsp:txBody>
      <dsp:txXfrm>
        <a:off x="23145" y="23145"/>
        <a:ext cx="6049710" cy="427833"/>
      </dsp:txXfrm>
    </dsp:sp>
    <dsp:sp modelId="{A9712F52-A252-4402-BF79-32FDB0DBFC37}">
      <dsp:nvSpPr>
        <dsp:cNvPr id="0" name=""/>
        <dsp:cNvSpPr/>
      </dsp:nvSpPr>
      <dsp:spPr>
        <a:xfrm>
          <a:off x="0" y="479071"/>
          <a:ext cx="6096000" cy="1327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17780" rIns="99568" bIns="1778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400" kern="1200" dirty="0"/>
            <a:t>Prijevoz putnika pružanjem kvalitetne i pouzdane te ekonomski i ekološki prihvatljive usluge u gradsko-prigradskom, lokalno-regionalnom te međunarodnom i unutarnjem daljinskom prijevozu vlakovima visokog prometnog i komercijalnog ranga.</a:t>
          </a:r>
        </a:p>
      </dsp:txBody>
      <dsp:txXfrm>
        <a:off x="0" y="479071"/>
        <a:ext cx="6096000" cy="1327024"/>
      </dsp:txXfrm>
    </dsp:sp>
    <dsp:sp modelId="{66A6E1DD-E442-4658-9D0C-BECD7919A383}">
      <dsp:nvSpPr>
        <dsp:cNvPr id="0" name=""/>
        <dsp:cNvSpPr/>
      </dsp:nvSpPr>
      <dsp:spPr>
        <a:xfrm>
          <a:off x="0" y="1814738"/>
          <a:ext cx="6096000" cy="501956"/>
        </a:xfrm>
        <a:prstGeom prst="roundRect">
          <a:avLst/>
        </a:prstGeom>
        <a:gradFill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CILJEVI</a:t>
          </a:r>
        </a:p>
      </dsp:txBody>
      <dsp:txXfrm>
        <a:off x="24503" y="1839241"/>
        <a:ext cx="6046994" cy="452950"/>
      </dsp:txXfrm>
    </dsp:sp>
    <dsp:sp modelId="{5A68BAB2-B4A2-47FB-B79A-BAC09164BC93}">
      <dsp:nvSpPr>
        <dsp:cNvPr id="0" name=""/>
        <dsp:cNvSpPr/>
      </dsp:nvSpPr>
      <dsp:spPr>
        <a:xfrm>
          <a:off x="0" y="2308052"/>
          <a:ext cx="6096000" cy="92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400" kern="1200" dirty="0"/>
            <a:t>Povećanje broja prevezenih putnika za 3%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400" kern="1200" dirty="0"/>
            <a:t>Povećanje vlastitih prihoda od prijevoza putnika za 3,3%</a:t>
          </a:r>
        </a:p>
      </dsp:txBody>
      <dsp:txXfrm>
        <a:off x="0" y="2308052"/>
        <a:ext cx="6096000" cy="927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EB055-A9DA-45F6-82B8-5B1F02F3F18E}">
      <dsp:nvSpPr>
        <dsp:cNvPr id="0" name=""/>
        <dsp:cNvSpPr/>
      </dsp:nvSpPr>
      <dsp:spPr>
        <a:xfrm rot="16200000">
          <a:off x="579993" y="-508000"/>
          <a:ext cx="2032000" cy="3048000"/>
        </a:xfrm>
        <a:prstGeom prst="round1Rect">
          <a:avLst/>
        </a:prstGeom>
        <a:solidFill>
          <a:schemeClr val="tx2">
            <a:lumMod val="75000"/>
            <a:lumOff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792 vlaka dnevno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/>
            <a:t>731 u domaćem prometu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/>
            <a:t>61 u međunarodnom prometu</a:t>
          </a:r>
        </a:p>
      </dsp:txBody>
      <dsp:txXfrm rot="5400000">
        <a:off x="71993" y="0"/>
        <a:ext cx="3048000" cy="1524000"/>
      </dsp:txXfrm>
    </dsp:sp>
    <dsp:sp modelId="{4CA94710-76F7-4021-88D7-42646AA82633}">
      <dsp:nvSpPr>
        <dsp:cNvPr id="0" name=""/>
        <dsp:cNvSpPr/>
      </dsp:nvSpPr>
      <dsp:spPr>
        <a:xfrm>
          <a:off x="3024347" y="0"/>
          <a:ext cx="3048000" cy="2032000"/>
        </a:xfrm>
        <a:prstGeom prst="round1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Prihodi od prodaje karata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264 </a:t>
          </a:r>
          <a:r>
            <a:rPr lang="hr-HR" sz="1800" kern="1200" dirty="0" err="1"/>
            <a:t>mil</a:t>
          </a:r>
          <a:r>
            <a:rPr lang="hr-HR" sz="1800" kern="1200" dirty="0"/>
            <a:t>. kuna</a:t>
          </a:r>
        </a:p>
      </dsp:txBody>
      <dsp:txXfrm>
        <a:off x="3024347" y="0"/>
        <a:ext cx="3048000" cy="1524000"/>
      </dsp:txXfrm>
    </dsp:sp>
    <dsp:sp modelId="{02D1E427-47F5-4E3C-81E7-C5E2A6204E5E}">
      <dsp:nvSpPr>
        <dsp:cNvPr id="0" name=""/>
        <dsp:cNvSpPr/>
      </dsp:nvSpPr>
      <dsp:spPr>
        <a:xfrm rot="10800000">
          <a:off x="71993" y="2016231"/>
          <a:ext cx="3048000" cy="2032000"/>
        </a:xfrm>
        <a:prstGeom prst="round1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PSO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442 </a:t>
          </a:r>
          <a:r>
            <a:rPr lang="hr-HR" sz="1800" kern="1200" dirty="0" err="1"/>
            <a:t>mil</a:t>
          </a:r>
          <a:r>
            <a:rPr lang="hr-HR" sz="1800" kern="1200" dirty="0"/>
            <a:t>. kuna</a:t>
          </a:r>
        </a:p>
      </dsp:txBody>
      <dsp:txXfrm rot="10800000">
        <a:off x="71993" y="2524231"/>
        <a:ext cx="3048000" cy="1524000"/>
      </dsp:txXfrm>
    </dsp:sp>
    <dsp:sp modelId="{4E3B4812-8948-43BC-9620-3D9725280043}">
      <dsp:nvSpPr>
        <dsp:cNvPr id="0" name=""/>
        <dsp:cNvSpPr/>
      </dsp:nvSpPr>
      <dsp:spPr>
        <a:xfrm rot="5400000">
          <a:off x="3532347" y="1514490"/>
          <a:ext cx="2032000" cy="3048000"/>
        </a:xfrm>
        <a:prstGeom prst="round1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Putnički kilometri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779 </a:t>
          </a:r>
          <a:r>
            <a:rPr lang="hr-HR" sz="1800" kern="1200" dirty="0" err="1"/>
            <a:t>mil</a:t>
          </a:r>
          <a:r>
            <a:rPr lang="hr-HR" sz="1800" kern="1200" dirty="0"/>
            <a:t>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Vlak kilometri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15 </a:t>
          </a:r>
          <a:r>
            <a:rPr lang="hr-HR" sz="1800" kern="1200" dirty="0" err="1"/>
            <a:t>mil</a:t>
          </a:r>
          <a:r>
            <a:rPr lang="hr-HR" sz="1800" kern="1200" dirty="0"/>
            <a:t>.</a:t>
          </a:r>
        </a:p>
      </dsp:txBody>
      <dsp:txXfrm rot="-5400000">
        <a:off x="3024347" y="2530490"/>
        <a:ext cx="3048000" cy="1524000"/>
      </dsp:txXfrm>
    </dsp:sp>
    <dsp:sp modelId="{EF007D09-4149-4152-9BC4-BC5804241998}">
      <dsp:nvSpPr>
        <dsp:cNvPr id="0" name=""/>
        <dsp:cNvSpPr/>
      </dsp:nvSpPr>
      <dsp:spPr>
        <a:xfrm>
          <a:off x="2116839" y="1362384"/>
          <a:ext cx="1915613" cy="1308181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bg1"/>
              </a:solidFill>
            </a:rPr>
            <a:t>Vozni red 2018/2019</a:t>
          </a:r>
        </a:p>
      </dsp:txBody>
      <dsp:txXfrm>
        <a:off x="2180699" y="1426244"/>
        <a:ext cx="1787893" cy="1180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5659" cy="4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1" tIns="45315" rIns="90631" bIns="453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6" y="1"/>
            <a:ext cx="2945659" cy="4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1" tIns="45315" rIns="90631" bIns="453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F613D9C-4C82-4206-915D-58CD06A9C60E}" type="datetime1">
              <a:rPr lang="en-US" smtClean="0"/>
              <a:t>1/22/2019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2912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1" tIns="45315" rIns="90631" bIns="453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6" y="942912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1" tIns="45315" rIns="90631" bIns="453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870A903-B242-CC4A-B423-1B463C07BC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2111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5659" cy="4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1" tIns="45315" rIns="90631" bIns="453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6" y="1"/>
            <a:ext cx="2945659" cy="4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1" tIns="45315" rIns="90631" bIns="453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BEBF654-0EAC-4F11-B90E-5462DCD0E92C}" type="datetime1">
              <a:rPr lang="en-US" smtClean="0"/>
              <a:t>1/22/2019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345" y="4715353"/>
            <a:ext cx="5434993" cy="446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1" tIns="45315" rIns="90631" bIns="453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Kliknite da biste uredili stilove teksta matrice</a:t>
            </a:r>
          </a:p>
          <a:p>
            <a:pPr lvl="1"/>
            <a:r>
              <a:rPr lang="en-US"/>
              <a:t>Druga razina</a:t>
            </a:r>
          </a:p>
          <a:p>
            <a:pPr lvl="2"/>
            <a:r>
              <a:rPr lang="en-US"/>
              <a:t>Treća razina</a:t>
            </a:r>
          </a:p>
          <a:p>
            <a:pPr lvl="3"/>
            <a:r>
              <a:rPr lang="en-US"/>
              <a:t>Četvrta razina</a:t>
            </a:r>
          </a:p>
          <a:p>
            <a:pPr lvl="4"/>
            <a:r>
              <a:rPr lang="en-US"/>
              <a:t>Peta razina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912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1" tIns="45315" rIns="90631" bIns="453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6" y="942912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1" tIns="45315" rIns="90631" bIns="453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CB4696C-8714-C24C-9EFB-83AAE61851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76557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hr-HR">
              <a:latin typeface="Calibri" charset="0"/>
            </a:endParaRPr>
          </a:p>
        </p:txBody>
      </p:sp>
      <p:sp>
        <p:nvSpPr>
          <p:cNvPr id="2" name="Rezervirano mjesto datum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DCC936D-41BC-4904-8471-19F970DAD034}" type="datetime1">
              <a:rPr lang="en-US" smtClean="0"/>
              <a:t>1/22/2019</a:t>
            </a:fld>
            <a:endParaRPr lang="en-US"/>
          </a:p>
        </p:txBody>
      </p:sp>
      <p:sp>
        <p:nvSpPr>
          <p:cNvPr id="3" name="Rezervirano mjesto zaglavlja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9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4065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216" y="332656"/>
            <a:ext cx="2304256" cy="6264696"/>
          </a:xfrm>
          <a:solidFill>
            <a:srgbClr val="FFFFFF"/>
          </a:solidFill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2656"/>
            <a:ext cx="6019800" cy="6264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936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457200" y="764704"/>
            <a:ext cx="8229600" cy="5112221"/>
          </a:xfrm>
        </p:spPr>
        <p:txBody>
          <a:bodyPr/>
          <a:lstStyle/>
          <a:p>
            <a:pPr lvl="0"/>
            <a:r>
              <a:rPr lang="hr-HR" dirty="0"/>
              <a:t>Kliknite da biste uredili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310595935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r="2976"/>
          <a:stretch/>
        </p:blipFill>
        <p:spPr>
          <a:xfrm>
            <a:off x="-180528" y="-51007"/>
            <a:ext cx="9361040" cy="693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6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8675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2250" cy="453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341438"/>
            <a:ext cx="4033838" cy="453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747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0807"/>
            <a:ext cx="4040188" cy="86409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64903"/>
            <a:ext cx="4040188" cy="356125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00807"/>
            <a:ext cx="4041775" cy="86409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64903"/>
            <a:ext cx="4041775" cy="356125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717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122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454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670396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361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36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235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4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91009"/>
            <a:ext cx="822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0"/>
          </p:nvPr>
        </p:nvSpPr>
        <p:spPr>
          <a:xfrm>
            <a:off x="468313" y="1412875"/>
            <a:ext cx="8207375" cy="46799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4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4704"/>
            <a:ext cx="8229600" cy="43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784"/>
            <a:ext cx="8218488" cy="439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pic>
        <p:nvPicPr>
          <p:cNvPr id="1029" name="Picture 16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6237312"/>
            <a:ext cx="24202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</p:sldLayoutIdLst>
  <p:transition>
    <p:zoom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0">
          <a:solidFill>
            <a:srgbClr val="656565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56565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56565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56565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56565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56565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56565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56565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5656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656565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656565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656565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656565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656565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5656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5656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5656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5656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44408" y="6525344"/>
            <a:ext cx="2808312" cy="288032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ta-IN" sz="900" dirty="0">
                <a:solidFill>
                  <a:schemeClr val="bg1"/>
                </a:solidFill>
              </a:rPr>
              <a:t>00. 00. 2015.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7564" y="4221088"/>
            <a:ext cx="8100900" cy="648072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hr-HR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Poslovni plan 2019.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2915816" y="630002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Zagreb, 2018.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96F1CEF-7417-478B-ABEC-37A235378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5" y="-21084"/>
            <a:ext cx="2304256" cy="294602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187A905-D6B1-4E27-A42D-9214833E8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-25981"/>
            <a:ext cx="2448271" cy="136185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FA5CBD2-DE8A-4486-AE75-3993B5C8FE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848" y="1438140"/>
            <a:ext cx="2448271" cy="14614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432271"/>
          </a:xfrm>
        </p:spPr>
        <p:txBody>
          <a:bodyPr/>
          <a:lstStyle/>
          <a:p>
            <a:r>
              <a:rPr lang="hr-HR" dirty="0"/>
              <a:t>Tvrtka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85205"/>
            <a:ext cx="2448272" cy="59574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842" y="1556792"/>
            <a:ext cx="6322100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62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432271"/>
          </a:xfrm>
        </p:spPr>
        <p:txBody>
          <a:bodyPr/>
          <a:lstStyle/>
          <a:p>
            <a:r>
              <a:rPr lang="hr-HR" dirty="0"/>
              <a:t>Organizacijska shema</a:t>
            </a:r>
          </a:p>
        </p:txBody>
      </p:sp>
      <p:sp>
        <p:nvSpPr>
          <p:cNvPr id="84" name="Rectangle 185"/>
          <p:cNvSpPr>
            <a:spLocks noChangeArrowheads="1"/>
          </p:cNvSpPr>
          <p:nvPr/>
        </p:nvSpPr>
        <p:spPr bwMode="auto">
          <a:xfrm>
            <a:off x="179512" y="11247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850E025-C84D-4F0B-8352-0C5C5DEFF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24744"/>
            <a:ext cx="8568952" cy="49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79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3001" y="188640"/>
            <a:ext cx="8229600" cy="432271"/>
          </a:xfrm>
        </p:spPr>
        <p:txBody>
          <a:bodyPr/>
          <a:lstStyle/>
          <a:p>
            <a:pPr algn="ctr"/>
            <a:r>
              <a:rPr lang="hr-HR" dirty="0"/>
              <a:t>Organizacijske vrijednosti</a:t>
            </a:r>
          </a:p>
        </p:txBody>
      </p:sp>
      <p:graphicFrame>
        <p:nvGraphicFramePr>
          <p:cNvPr id="6" name="Dijagram 5"/>
          <p:cNvGraphicFramePr/>
          <p:nvPr>
            <p:extLst>
              <p:ext uri="{D42A27DB-BD31-4B8C-83A1-F6EECF244321}">
                <p14:modId xmlns:p14="http://schemas.microsoft.com/office/powerpoint/2010/main" val="3546603239"/>
              </p:ext>
            </p:extLst>
          </p:nvPr>
        </p:nvGraphicFramePr>
        <p:xfrm>
          <a:off x="1524000" y="980728"/>
          <a:ext cx="609600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upa 6"/>
          <p:cNvGrpSpPr/>
          <p:nvPr/>
        </p:nvGrpSpPr>
        <p:grpSpPr>
          <a:xfrm>
            <a:off x="1485775" y="4365104"/>
            <a:ext cx="6168544" cy="432048"/>
            <a:chOff x="0" y="15774"/>
            <a:chExt cx="6096000" cy="579139"/>
          </a:xfr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grpSpPr>
        <p:sp>
          <p:nvSpPr>
            <p:cNvPr id="8" name="Zaobljeni pravokutnik 7"/>
            <p:cNvSpPr/>
            <p:nvPr/>
          </p:nvSpPr>
          <p:spPr>
            <a:xfrm>
              <a:off x="0" y="15774"/>
              <a:ext cx="6096000" cy="57913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Zaobljeni pravokutnik 4"/>
            <p:cNvSpPr/>
            <p:nvPr/>
          </p:nvSpPr>
          <p:spPr>
            <a:xfrm>
              <a:off x="28271" y="44045"/>
              <a:ext cx="6039458" cy="5225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800" kern="1200" dirty="0"/>
                <a:t>VIZIJA</a:t>
              </a:r>
            </a:p>
          </p:txBody>
        </p:sp>
      </p:grpSp>
      <p:sp>
        <p:nvSpPr>
          <p:cNvPr id="10" name="Pravokutnik 9"/>
          <p:cNvSpPr/>
          <p:nvPr/>
        </p:nvSpPr>
        <p:spPr>
          <a:xfrm>
            <a:off x="1418436" y="4797152"/>
            <a:ext cx="62116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93663" algn="just">
              <a:buFont typeface="Arial" panose="020B0604020202020204" pitchFamily="34" charset="0"/>
              <a:buChar char="•"/>
            </a:pPr>
            <a:r>
              <a:rPr lang="hr-HR" sz="1400" dirty="0"/>
              <a:t>Postati vodeće prijevozničko poduzeće u Hrvatskoj usmjereno na masovan i kvalitetan željeznički prijevoz putnika u skladu s tržišnim načelima štiteći interese vlasnika na zadovoljstvo korisnika prijevozne usluge i radnika.</a:t>
            </a:r>
          </a:p>
        </p:txBody>
      </p:sp>
    </p:spTree>
    <p:extLst>
      <p:ext uri="{BB962C8B-B14F-4D97-AF65-F5344CB8AC3E}">
        <p14:creationId xmlns:p14="http://schemas.microsoft.com/office/powerpoint/2010/main" val="2105343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32271"/>
          </a:xfrm>
        </p:spPr>
        <p:txBody>
          <a:bodyPr/>
          <a:lstStyle/>
          <a:p>
            <a:r>
              <a:rPr lang="hr-HR" dirty="0"/>
              <a:t>O nama</a:t>
            </a:r>
          </a:p>
        </p:txBody>
      </p:sp>
      <p:graphicFrame>
        <p:nvGraphicFramePr>
          <p:cNvPr id="5" name="Dijagram 4"/>
          <p:cNvGraphicFramePr/>
          <p:nvPr>
            <p:extLst>
              <p:ext uri="{D42A27DB-BD31-4B8C-83A1-F6EECF244321}">
                <p14:modId xmlns:p14="http://schemas.microsoft.com/office/powerpoint/2010/main" val="1348345257"/>
              </p:ext>
            </p:extLst>
          </p:nvPr>
        </p:nvGraphicFramePr>
        <p:xfrm>
          <a:off x="1619672" y="155052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85205"/>
            <a:ext cx="2448272" cy="59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73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432271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Plan poslovanja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64AEB4A-D69B-4D6D-95F4-DA654CD0B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85868"/>
            <a:ext cx="3972766" cy="247112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28D65C1-D9F2-4024-8FDE-899325DA5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298" y="901205"/>
            <a:ext cx="3986603" cy="248963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669191B9-5137-4034-BD1D-80488B675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673835"/>
            <a:ext cx="3972766" cy="255694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F0DB505C-1E15-4215-8EE3-666C31D45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3298" y="3631812"/>
            <a:ext cx="3986603" cy="257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03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445296" y="332656"/>
            <a:ext cx="8229600" cy="792088"/>
          </a:xfrm>
        </p:spPr>
        <p:txBody>
          <a:bodyPr/>
          <a:lstStyle/>
          <a:p>
            <a:r>
              <a:rPr lang="hr-HR" dirty="0"/>
              <a:t>Skraćeni RDG</a:t>
            </a:r>
            <a:br>
              <a:rPr lang="hr-HR" dirty="0"/>
            </a:br>
            <a:r>
              <a:rPr lang="hr-HR" sz="1400" dirty="0"/>
              <a:t>u tisućama kuna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847CAFA-7172-4ACF-BDC5-6BAD051BB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57" y="1124744"/>
            <a:ext cx="806291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84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CB41A77-0A28-4597-8B7C-797CF4F37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68760"/>
            <a:ext cx="4273666" cy="83522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B00D9359-F7B5-4DC9-A821-5E29D1B6F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492896"/>
            <a:ext cx="5761437" cy="88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51350"/>
      </p:ext>
    </p:extLst>
  </p:cSld>
  <p:clrMapOvr>
    <a:masterClrMapping/>
  </p:clrMapOvr>
</p:sld>
</file>

<file path=ppt/theme/theme1.xml><?xml version="1.0" encoding="utf-8"?>
<a:theme xmlns:a="http://schemas.openxmlformats.org/drawingml/2006/main" name="HŽ PPT Template - Bijeli">
  <a:themeElements>
    <a:clrScheme name="HŽ PPT Template - Bijel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Ž PPT Template - Bijel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Ž PPT Template - Bijel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Ž PPT Template - Bijel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Ž PPT Template - Bijel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Ž PPT Template - Bijel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Ž PPT Template - Bijel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Ž PPT Template - Bijel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Ž PPT Template - Bijel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Ž PPT Template - Bijel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Ž PPT Template - Bijel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Ž PPT Template - Bijel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Ž PPT Template - Bijel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Ž PPT Template - Bijel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061BC7B494CA54198C183D1590F0703" ma:contentTypeVersion="0" ma:contentTypeDescription="Stvaranje novog dokumenta." ma:contentTypeScope="" ma:versionID="af7b6dd49b8360837b29a4ee23487f6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b5fbf7d8d58507dbed83b3857559ce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53E53D-F9FF-4D2B-8D0E-9289C55151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CE8A0F5-778E-4F7B-873C-1295518A5BBF}">
  <ds:schemaRefs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ECEBDA6-267E-4CBB-84C1-0947B54AAD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6888</TotalTime>
  <Words>141</Words>
  <Application>Microsoft Office PowerPoint</Application>
  <PresentationFormat>Prikaz na zaslonu (4:3)</PresentationFormat>
  <Paragraphs>32</Paragraphs>
  <Slides>8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ＭＳ Ｐゴシック</vt:lpstr>
      <vt:lpstr>Arial</vt:lpstr>
      <vt:lpstr>Calibri</vt:lpstr>
      <vt:lpstr>HŽ PPT Template - Bijeli</vt:lpstr>
      <vt:lpstr>PowerPoint prezentacija</vt:lpstr>
      <vt:lpstr>Tvrtka</vt:lpstr>
      <vt:lpstr>Organizacijska shema</vt:lpstr>
      <vt:lpstr>Organizacijske vrijednosti</vt:lpstr>
      <vt:lpstr>O nama</vt:lpstr>
      <vt:lpstr>Plan poslovanja</vt:lpstr>
      <vt:lpstr>Skraćeni RDG u tisućama kuna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HŽ PP in general</dc:title>
  <dc:creator>zmarchioli</dc:creator>
  <cp:lastModifiedBy>Gabriela Morduš</cp:lastModifiedBy>
  <cp:revision>463</cp:revision>
  <cp:lastPrinted>2019-01-22T07:12:13Z</cp:lastPrinted>
  <dcterms:modified xsi:type="dcterms:W3CDTF">2019-01-22T07:20:18Z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0x010100C061BC7B494CA54198C183D1590F0703</vt:lpwstr>
  </property>
</Properties>
</file>